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diagrams/data3.xml" ContentType="application/vnd.openxmlformats-officedocument.drawingml.diagramData+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handoutMasterIdLst>
    <p:handoutMasterId r:id="rId103"/>
  </p:handoutMasterIdLst>
  <p:sldIdLst>
    <p:sldId id="503" r:id="rId2"/>
    <p:sldId id="459" r:id="rId3"/>
    <p:sldId id="260" r:id="rId4"/>
    <p:sldId id="727" r:id="rId5"/>
    <p:sldId id="504" r:id="rId6"/>
    <p:sldId id="623" r:id="rId7"/>
    <p:sldId id="728" r:id="rId8"/>
    <p:sldId id="624" r:id="rId9"/>
    <p:sldId id="625" r:id="rId10"/>
    <p:sldId id="729" r:id="rId11"/>
    <p:sldId id="713" r:id="rId12"/>
    <p:sldId id="730" r:id="rId13"/>
    <p:sldId id="708" r:id="rId14"/>
    <p:sldId id="731" r:id="rId15"/>
    <p:sldId id="707" r:id="rId16"/>
    <p:sldId id="714" r:id="rId17"/>
    <p:sldId id="732" r:id="rId18"/>
    <p:sldId id="715" r:id="rId19"/>
    <p:sldId id="716" r:id="rId20"/>
    <p:sldId id="733" r:id="rId21"/>
    <p:sldId id="711" r:id="rId22"/>
    <p:sldId id="734" r:id="rId23"/>
    <p:sldId id="710" r:id="rId24"/>
    <p:sldId id="712" r:id="rId25"/>
    <p:sldId id="735" r:id="rId26"/>
    <p:sldId id="717" r:id="rId27"/>
    <p:sldId id="736" r:id="rId28"/>
    <p:sldId id="719" r:id="rId29"/>
    <p:sldId id="718" r:id="rId30"/>
    <p:sldId id="720" r:id="rId31"/>
    <p:sldId id="721" r:id="rId32"/>
    <p:sldId id="722" r:id="rId33"/>
    <p:sldId id="723" r:id="rId34"/>
    <p:sldId id="724" r:id="rId35"/>
    <p:sldId id="725" r:id="rId36"/>
    <p:sldId id="726" r:id="rId37"/>
    <p:sldId id="737" r:id="rId38"/>
    <p:sldId id="738" r:id="rId39"/>
    <p:sldId id="739" r:id="rId40"/>
    <p:sldId id="740" r:id="rId41"/>
    <p:sldId id="742" r:id="rId42"/>
    <p:sldId id="743" r:id="rId43"/>
    <p:sldId id="744" r:id="rId44"/>
    <p:sldId id="750" r:id="rId45"/>
    <p:sldId id="751" r:id="rId46"/>
    <p:sldId id="749" r:id="rId47"/>
    <p:sldId id="746" r:id="rId48"/>
    <p:sldId id="747" r:id="rId49"/>
    <p:sldId id="748" r:id="rId50"/>
    <p:sldId id="741" r:id="rId51"/>
    <p:sldId id="752" r:id="rId52"/>
    <p:sldId id="754" r:id="rId53"/>
    <p:sldId id="758" r:id="rId54"/>
    <p:sldId id="759" r:id="rId55"/>
    <p:sldId id="753" r:id="rId56"/>
    <p:sldId id="756" r:id="rId57"/>
    <p:sldId id="760" r:id="rId58"/>
    <p:sldId id="755" r:id="rId59"/>
    <p:sldId id="757" r:id="rId60"/>
    <p:sldId id="761" r:id="rId61"/>
    <p:sldId id="762" r:id="rId62"/>
    <p:sldId id="766" r:id="rId63"/>
    <p:sldId id="763" r:id="rId64"/>
    <p:sldId id="764" r:id="rId65"/>
    <p:sldId id="771" r:id="rId66"/>
    <p:sldId id="772" r:id="rId67"/>
    <p:sldId id="767" r:id="rId68"/>
    <p:sldId id="765" r:id="rId69"/>
    <p:sldId id="768" r:id="rId70"/>
    <p:sldId id="775" r:id="rId71"/>
    <p:sldId id="776" r:id="rId72"/>
    <p:sldId id="785" r:id="rId73"/>
    <p:sldId id="769" r:id="rId74"/>
    <p:sldId id="770" r:id="rId75"/>
    <p:sldId id="788" r:id="rId76"/>
    <p:sldId id="773" r:id="rId77"/>
    <p:sldId id="774" r:id="rId78"/>
    <p:sldId id="777" r:id="rId79"/>
    <p:sldId id="786" r:id="rId80"/>
    <p:sldId id="787" r:id="rId81"/>
    <p:sldId id="789" r:id="rId82"/>
    <p:sldId id="790" r:id="rId83"/>
    <p:sldId id="778" r:id="rId84"/>
    <p:sldId id="781" r:id="rId85"/>
    <p:sldId id="779" r:id="rId86"/>
    <p:sldId id="780" r:id="rId87"/>
    <p:sldId id="782" r:id="rId88"/>
    <p:sldId id="783" r:id="rId89"/>
    <p:sldId id="784" r:id="rId90"/>
    <p:sldId id="697" r:id="rId91"/>
    <p:sldId id="695" r:id="rId92"/>
    <p:sldId id="703" r:id="rId93"/>
    <p:sldId id="696" r:id="rId94"/>
    <p:sldId id="698" r:id="rId95"/>
    <p:sldId id="704" r:id="rId96"/>
    <p:sldId id="620" r:id="rId97"/>
    <p:sldId id="699" r:id="rId98"/>
    <p:sldId id="700" r:id="rId99"/>
    <p:sldId id="702" r:id="rId100"/>
    <p:sldId id="669"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6600"/>
    <a:srgbClr val="FF00FF"/>
    <a:srgbClr val="0000FF"/>
    <a:srgbClr val="FF0066"/>
    <a:srgbClr val="FF0000"/>
    <a:srgbClr val="003300"/>
    <a:srgbClr val="D68B1C"/>
    <a:srgbClr val="0033CC"/>
    <a:srgbClr val="66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0080" autoAdjust="0"/>
  </p:normalViewPr>
  <p:slideViewPr>
    <p:cSldViewPr>
      <p:cViewPr>
        <p:scale>
          <a:sx n="66" d="100"/>
          <a:sy n="66" d="100"/>
        </p:scale>
        <p:origin x="-1290" y="-5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AB4E0-D37A-49D8-B0A3-EDEF0FA073D6}" type="doc">
      <dgm:prSet loTypeId="urn:microsoft.com/office/officeart/2005/8/layout/radial5" loCatId="cycle" qsTypeId="urn:microsoft.com/office/officeart/2005/8/quickstyle/3d9" qsCatId="3D" csTypeId="urn:microsoft.com/office/officeart/2005/8/colors/colorful5" csCatId="colorful" phldr="1"/>
      <dgm:spPr/>
      <dgm:t>
        <a:bodyPr/>
        <a:lstStyle/>
        <a:p>
          <a:endParaRPr lang="en-IN"/>
        </a:p>
      </dgm:t>
    </dgm:pt>
    <dgm:pt modelId="{E9180A1F-51EC-4E82-ADC1-13F84F4840CF}">
      <dgm:prSet phldrT="[Text]"/>
      <dgm:spPr/>
      <dgm:t>
        <a:bodyPr/>
        <a:lstStyle/>
        <a:p>
          <a:r>
            <a:rPr lang="en-US" b="1" dirty="0" smtClean="0">
              <a:effectLst>
                <a:outerShdw blurRad="38100" dist="38100" dir="2700000" algn="tl">
                  <a:srgbClr val="000000">
                    <a:alpha val="43137"/>
                  </a:srgbClr>
                </a:outerShdw>
              </a:effectLst>
            </a:rPr>
            <a:t>Data Types</a:t>
          </a:r>
          <a:endParaRPr lang="en-IN" b="1" dirty="0">
            <a:effectLst>
              <a:outerShdw blurRad="38100" dist="38100" dir="2700000" algn="tl">
                <a:srgbClr val="000000">
                  <a:alpha val="43137"/>
                </a:srgbClr>
              </a:outerShdw>
            </a:effectLst>
          </a:endParaRPr>
        </a:p>
      </dgm:t>
    </dgm:pt>
    <dgm:pt modelId="{1FD5BC97-B949-4CF7-BDB9-9D5833EFF578}" type="parTrans" cxnId="{518DACB7-09C3-4836-835C-6109B3D45283}">
      <dgm:prSet/>
      <dgm:spPr/>
      <dgm:t>
        <a:bodyPr/>
        <a:lstStyle/>
        <a:p>
          <a:endParaRPr lang="en-IN"/>
        </a:p>
      </dgm:t>
    </dgm:pt>
    <dgm:pt modelId="{007A1CD2-3ED8-4B01-B22E-A2F261B62654}" type="sibTrans" cxnId="{518DACB7-09C3-4836-835C-6109B3D45283}">
      <dgm:prSet/>
      <dgm:spPr/>
      <dgm:t>
        <a:bodyPr/>
        <a:lstStyle/>
        <a:p>
          <a:endParaRPr lang="en-IN"/>
        </a:p>
      </dgm:t>
    </dgm:pt>
    <dgm:pt modelId="{D56299D1-DD88-4510-BDB9-BF56D85A5D99}">
      <dgm:prSet phldrT="[Text]" custT="1"/>
      <dgm:spPr/>
      <dgm:t>
        <a:bodyPr/>
        <a:lstStyle/>
        <a:p>
          <a:pPr rtl="0"/>
          <a:r>
            <a:rPr kumimoji="0" lang="en-US" sz="1800" b="1" i="0" u="none" strike="noStrike" cap="none" spc="0" normalizeH="0" baseline="0" noProof="0" smtClean="0">
              <a:ln/>
              <a:effectLst>
                <a:outerShdw blurRad="38100" dist="38100" dir="2700000" algn="tl">
                  <a:srgbClr val="000000">
                    <a:alpha val="43137"/>
                  </a:srgbClr>
                </a:outerShdw>
              </a:effectLst>
              <a:uLnTx/>
              <a:uFillTx/>
              <a:latin typeface="+mn-lt"/>
              <a:ea typeface="+mn-ea"/>
              <a:cs typeface="+mn-cs"/>
            </a:rPr>
            <a:t>Integers	</a:t>
          </a:r>
          <a:endParaRPr lang="en-IN" sz="1800" dirty="0"/>
        </a:p>
      </dgm:t>
    </dgm:pt>
    <dgm:pt modelId="{567284D3-003B-4B9F-9901-AA7E2C99529A}" type="parTrans" cxnId="{0B5F8AAA-D07E-4821-A509-C8C697DCBD50}">
      <dgm:prSet/>
      <dgm:spPr/>
      <dgm:t>
        <a:bodyPr/>
        <a:lstStyle/>
        <a:p>
          <a:endParaRPr lang="en-IN"/>
        </a:p>
      </dgm:t>
    </dgm:pt>
    <dgm:pt modelId="{4E117EF3-B34A-45A1-938D-6958368AE5A2}" type="sibTrans" cxnId="{0B5F8AAA-D07E-4821-A509-C8C697DCBD50}">
      <dgm:prSet/>
      <dgm:spPr/>
      <dgm:t>
        <a:bodyPr/>
        <a:lstStyle/>
        <a:p>
          <a:endParaRPr lang="en-IN"/>
        </a:p>
      </dgm:t>
    </dgm:pt>
    <dgm:pt modelId="{D0870F00-D83A-49D4-A54F-3D767993C0B5}">
      <dgm:prSet phldrT="[Text]" custT="1"/>
      <dgm:spPr/>
      <dgm:t>
        <a:bodyPr/>
        <a:lstStyle/>
        <a:p>
          <a:pPr rtl="0"/>
          <a:r>
            <a:rPr kumimoji="0" lang="en-US" sz="1800" b="1" i="0" u="none" strike="noStrike" cap="none" spc="0" normalizeH="0" baseline="0" noProof="0" dirty="0" smtClean="0">
              <a:ln/>
              <a:effectLst>
                <a:outerShdw blurRad="38100" dist="38100" dir="2700000" algn="tl">
                  <a:srgbClr val="000000">
                    <a:alpha val="43137"/>
                  </a:srgbClr>
                </a:outerShdw>
              </a:effectLst>
              <a:uLnTx/>
              <a:uFillTx/>
              <a:latin typeface="+mn-lt"/>
              <a:ea typeface="+mn-ea"/>
              <a:cs typeface="+mn-cs"/>
            </a:rPr>
            <a:t>Floating Point Numbers</a:t>
          </a:r>
          <a:endParaRPr lang="en-IN" sz="1800" dirty="0"/>
        </a:p>
      </dgm:t>
    </dgm:pt>
    <dgm:pt modelId="{3223C907-BE8E-4C17-8C88-A0342A1EEFC3}" type="parTrans" cxnId="{6EA0B730-F17C-4047-9DCB-D61BD6CFB083}">
      <dgm:prSet/>
      <dgm:spPr/>
      <dgm:t>
        <a:bodyPr/>
        <a:lstStyle/>
        <a:p>
          <a:endParaRPr lang="en-IN"/>
        </a:p>
      </dgm:t>
    </dgm:pt>
    <dgm:pt modelId="{37BDBEB5-7D6C-49B9-8CD1-B8C6AEC1860C}" type="sibTrans" cxnId="{6EA0B730-F17C-4047-9DCB-D61BD6CFB083}">
      <dgm:prSet/>
      <dgm:spPr/>
      <dgm:t>
        <a:bodyPr/>
        <a:lstStyle/>
        <a:p>
          <a:endParaRPr lang="en-IN"/>
        </a:p>
      </dgm:t>
    </dgm:pt>
    <dgm:pt modelId="{9CCE8EF5-DE1F-4CB8-A034-5CDF979C4955}">
      <dgm:prSet custT="1"/>
      <dgm:spPr/>
      <dgm:t>
        <a:bodyPr/>
        <a:lstStyle/>
        <a:p>
          <a:pPr rtl="0"/>
          <a:r>
            <a:rPr kumimoji="0" lang="en-US" sz="1800" b="1" i="0" u="none" strike="noStrike" cap="none" spc="0" normalizeH="0" baseline="0" noProof="0" dirty="0" smtClean="0">
              <a:ln/>
              <a:effectLst>
                <a:outerShdw blurRad="38100" dist="38100" dir="2700000" algn="tl">
                  <a:srgbClr val="000000">
                    <a:alpha val="43137"/>
                  </a:srgbClr>
                </a:outerShdw>
              </a:effectLst>
              <a:uLnTx/>
              <a:uFillTx/>
              <a:latin typeface="+mn-lt"/>
              <a:ea typeface="+mn-ea"/>
              <a:cs typeface="+mn-cs"/>
            </a:rPr>
            <a:t>Complex Numbers</a:t>
          </a:r>
        </a:p>
      </dgm:t>
    </dgm:pt>
    <dgm:pt modelId="{A9A904F3-A43C-4BBA-8DA5-A33773738E08}" type="parTrans" cxnId="{B932C537-809F-40D0-9246-817BC942A934}">
      <dgm:prSet/>
      <dgm:spPr/>
      <dgm:t>
        <a:bodyPr/>
        <a:lstStyle/>
        <a:p>
          <a:endParaRPr lang="en-IN"/>
        </a:p>
      </dgm:t>
    </dgm:pt>
    <dgm:pt modelId="{53355896-C09A-4F3E-AE77-11E250F1DBB3}" type="sibTrans" cxnId="{B932C537-809F-40D0-9246-817BC942A934}">
      <dgm:prSet/>
      <dgm:spPr/>
      <dgm:t>
        <a:bodyPr/>
        <a:lstStyle/>
        <a:p>
          <a:endParaRPr lang="en-IN"/>
        </a:p>
      </dgm:t>
    </dgm:pt>
    <dgm:pt modelId="{F664B053-BA3C-478E-B40D-6654E784CC5B}">
      <dgm:prSet custT="1"/>
      <dgm:spPr/>
      <dgm:t>
        <a:bodyPr/>
        <a:lstStyle/>
        <a:p>
          <a:pPr rtl="0"/>
          <a:r>
            <a:rPr kumimoji="0" lang="en-US" sz="1800" b="1" i="0" u="none" strike="noStrike" cap="none" spc="0" normalizeH="0" baseline="0" noProof="0" dirty="0" smtClean="0">
              <a:ln/>
              <a:effectLst>
                <a:outerShdw blurRad="38100" dist="38100" dir="2700000" algn="tl">
                  <a:srgbClr val="000000">
                    <a:alpha val="43137"/>
                  </a:srgbClr>
                </a:outerShdw>
              </a:effectLst>
              <a:uLnTx/>
              <a:uFillTx/>
              <a:latin typeface="+mn-lt"/>
              <a:ea typeface="+mn-ea"/>
              <a:cs typeface="+mn-cs"/>
            </a:rPr>
            <a:t>Strings</a:t>
          </a:r>
        </a:p>
      </dgm:t>
    </dgm:pt>
    <dgm:pt modelId="{4C0C4879-98A3-46C2-80EC-51D8AB1B0D09}" type="parTrans" cxnId="{FE9555AA-A5AA-4832-9E8F-63B778D4F330}">
      <dgm:prSet/>
      <dgm:spPr/>
      <dgm:t>
        <a:bodyPr/>
        <a:lstStyle/>
        <a:p>
          <a:endParaRPr lang="en-IN"/>
        </a:p>
      </dgm:t>
    </dgm:pt>
    <dgm:pt modelId="{E70C0741-F02A-4898-A2C6-A4E59F16D214}" type="sibTrans" cxnId="{FE9555AA-A5AA-4832-9E8F-63B778D4F330}">
      <dgm:prSet/>
      <dgm:spPr/>
      <dgm:t>
        <a:bodyPr/>
        <a:lstStyle/>
        <a:p>
          <a:endParaRPr lang="en-IN"/>
        </a:p>
      </dgm:t>
    </dgm:pt>
    <dgm:pt modelId="{799450AD-3269-4DDC-897B-4A113B85EF37}">
      <dgm:prSet custT="1"/>
      <dgm:spPr/>
      <dgm:t>
        <a:bodyPr/>
        <a:lstStyle/>
        <a:p>
          <a:pPr rtl="0"/>
          <a:r>
            <a:rPr kumimoji="0" lang="en-US" sz="1800" b="1" i="0" u="none" strike="noStrike" cap="none" spc="0" normalizeH="0" baseline="0" noProof="0" dirty="0" err="1" smtClean="0">
              <a:ln/>
              <a:effectLst>
                <a:outerShdw blurRad="38100" dist="38100" dir="2700000" algn="tl">
                  <a:srgbClr val="000000">
                    <a:alpha val="43137"/>
                  </a:srgbClr>
                </a:outerShdw>
              </a:effectLst>
              <a:uLnTx/>
              <a:uFillTx/>
              <a:latin typeface="+mn-lt"/>
              <a:ea typeface="+mn-ea"/>
              <a:cs typeface="+mn-cs"/>
            </a:rPr>
            <a:t>Tuples</a:t>
          </a:r>
          <a:endParaRPr kumimoji="0" lang="en-US" sz="1800" b="1" i="0" u="none" strike="noStrike" cap="none" spc="0" normalizeH="0" baseline="0" noProof="0" dirty="0" smtClean="0">
            <a:ln/>
            <a:effectLst>
              <a:outerShdw blurRad="38100" dist="38100" dir="2700000" algn="tl">
                <a:srgbClr val="000000">
                  <a:alpha val="43137"/>
                </a:srgbClr>
              </a:outerShdw>
            </a:effectLst>
            <a:uLnTx/>
            <a:uFillTx/>
            <a:latin typeface="+mn-lt"/>
            <a:ea typeface="+mn-ea"/>
            <a:cs typeface="+mn-cs"/>
          </a:endParaRPr>
        </a:p>
      </dgm:t>
    </dgm:pt>
    <dgm:pt modelId="{E22D6B67-3223-4FB3-958B-04BF515171B1}" type="parTrans" cxnId="{2714FAB4-3416-4586-B16D-4C25E6F80258}">
      <dgm:prSet/>
      <dgm:spPr/>
      <dgm:t>
        <a:bodyPr/>
        <a:lstStyle/>
        <a:p>
          <a:endParaRPr lang="en-IN"/>
        </a:p>
      </dgm:t>
    </dgm:pt>
    <dgm:pt modelId="{CB25EA25-46E5-4C0D-9024-4354FE7F13C4}" type="sibTrans" cxnId="{2714FAB4-3416-4586-B16D-4C25E6F80258}">
      <dgm:prSet/>
      <dgm:spPr/>
      <dgm:t>
        <a:bodyPr/>
        <a:lstStyle/>
        <a:p>
          <a:endParaRPr lang="en-IN"/>
        </a:p>
      </dgm:t>
    </dgm:pt>
    <dgm:pt modelId="{E63E1FBD-AD7F-4D24-9617-BBEDAE6863D7}">
      <dgm:prSet/>
      <dgm:spPr/>
      <dgm:t>
        <a:bodyPr/>
        <a:lstStyle/>
        <a:p>
          <a:endParaRPr lang="en-IN"/>
        </a:p>
      </dgm:t>
    </dgm:pt>
    <dgm:pt modelId="{EBFC1151-1A0F-4F4E-9AF9-6304EEE1273C}" type="parTrans" cxnId="{BACAA17A-5CE2-4192-90F6-1ECBD0771382}">
      <dgm:prSet/>
      <dgm:spPr/>
      <dgm:t>
        <a:bodyPr/>
        <a:lstStyle/>
        <a:p>
          <a:endParaRPr lang="en-IN"/>
        </a:p>
      </dgm:t>
    </dgm:pt>
    <dgm:pt modelId="{B6CB16A4-2584-45F0-96DB-0EC94D17BF80}" type="sibTrans" cxnId="{BACAA17A-5CE2-4192-90F6-1ECBD0771382}">
      <dgm:prSet/>
      <dgm:spPr/>
      <dgm:t>
        <a:bodyPr/>
        <a:lstStyle/>
        <a:p>
          <a:endParaRPr lang="en-IN"/>
        </a:p>
      </dgm:t>
    </dgm:pt>
    <dgm:pt modelId="{A09F787B-2ABE-4478-BE84-746472BC60C8}">
      <dgm:prSet/>
      <dgm:spPr/>
      <dgm:t>
        <a:bodyPr/>
        <a:lstStyle/>
        <a:p>
          <a:pPr defTabSz="800100" rtl="0">
            <a:lnSpc>
              <a:spcPct val="90000"/>
            </a:lnSpc>
            <a:spcBef>
              <a:spcPct val="0"/>
            </a:spcBef>
            <a:spcAft>
              <a:spcPct val="35000"/>
            </a:spcAft>
          </a:pPr>
          <a:r>
            <a:rPr kumimoji="0" lang="en-US" sz="1800" b="1" i="0" u="none" strike="noStrike" cap="none" spc="0" normalizeH="0" baseline="0" noProof="0" dirty="0" smtClean="0">
              <a:ln/>
              <a:effectLst>
                <a:outerShdw blurRad="38100" dist="38100" dir="2700000" algn="tl">
                  <a:srgbClr val="000000">
                    <a:alpha val="43137"/>
                  </a:srgbClr>
                </a:outerShdw>
              </a:effectLst>
              <a:uLnTx/>
              <a:uFillTx/>
              <a:latin typeface="+mn-lt"/>
              <a:ea typeface="+mn-ea"/>
              <a:cs typeface="+mn-cs"/>
            </a:rPr>
            <a:t>Dictionary</a:t>
          </a:r>
        </a:p>
      </dgm:t>
    </dgm:pt>
    <dgm:pt modelId="{E504111B-A019-4F82-A446-B8246674E595}" type="parTrans" cxnId="{0E974CBC-27DF-4778-951B-5D1CD4851931}">
      <dgm:prSet/>
      <dgm:spPr/>
      <dgm:t>
        <a:bodyPr/>
        <a:lstStyle/>
        <a:p>
          <a:endParaRPr lang="en-IN"/>
        </a:p>
      </dgm:t>
    </dgm:pt>
    <dgm:pt modelId="{1364B138-6654-4613-B22D-7F0D592598E0}" type="sibTrans" cxnId="{0E974CBC-27DF-4778-951B-5D1CD4851931}">
      <dgm:prSet/>
      <dgm:spPr/>
      <dgm:t>
        <a:bodyPr/>
        <a:lstStyle/>
        <a:p>
          <a:endParaRPr lang="en-IN"/>
        </a:p>
      </dgm:t>
    </dgm:pt>
    <dgm:pt modelId="{87B4E7EF-A458-45B3-8826-F1A4B7BD2DCA}">
      <dgm:prSet/>
      <dgm:spPr/>
      <dgm:t>
        <a:bodyPr/>
        <a:lstStyle/>
        <a:p>
          <a:r>
            <a:rPr lang="en-US" dirty="0" smtClean="0"/>
            <a:t>None</a:t>
          </a:r>
          <a:endParaRPr lang="en-IN" dirty="0"/>
        </a:p>
      </dgm:t>
    </dgm:pt>
    <dgm:pt modelId="{7E274515-B8EF-487A-B626-791C637F25B2}" type="parTrans" cxnId="{2778718D-97E4-4DAC-91E5-4BA6A13D8C7A}">
      <dgm:prSet/>
      <dgm:spPr/>
      <dgm:t>
        <a:bodyPr/>
        <a:lstStyle/>
        <a:p>
          <a:endParaRPr lang="en-IN"/>
        </a:p>
      </dgm:t>
    </dgm:pt>
    <dgm:pt modelId="{04B8A079-88BD-443A-A246-D1E83C5A903B}" type="sibTrans" cxnId="{2778718D-97E4-4DAC-91E5-4BA6A13D8C7A}">
      <dgm:prSet/>
      <dgm:spPr/>
      <dgm:t>
        <a:bodyPr/>
        <a:lstStyle/>
        <a:p>
          <a:endParaRPr lang="en-IN"/>
        </a:p>
      </dgm:t>
    </dgm:pt>
    <dgm:pt modelId="{F9CF6AEC-48A7-45CF-937D-1ABE1D8F30A8}">
      <dgm:prSet/>
      <dgm:spPr/>
      <dgm:t>
        <a:bodyPr/>
        <a:lstStyle/>
        <a:p>
          <a:r>
            <a:rPr lang="en-US" dirty="0" smtClean="0"/>
            <a:t>List</a:t>
          </a:r>
          <a:endParaRPr lang="en-IN" dirty="0"/>
        </a:p>
      </dgm:t>
    </dgm:pt>
    <dgm:pt modelId="{B638F947-7700-4E10-86B0-9AFCDFA283A5}" type="parTrans" cxnId="{FB02B44C-4E2A-4722-A147-961E750583FB}">
      <dgm:prSet/>
      <dgm:spPr/>
      <dgm:t>
        <a:bodyPr/>
        <a:lstStyle/>
        <a:p>
          <a:endParaRPr lang="en-IN"/>
        </a:p>
      </dgm:t>
    </dgm:pt>
    <dgm:pt modelId="{49548E7D-58B5-4F03-AEA9-80B3EA520A25}" type="sibTrans" cxnId="{FB02B44C-4E2A-4722-A147-961E750583FB}">
      <dgm:prSet/>
      <dgm:spPr/>
      <dgm:t>
        <a:bodyPr/>
        <a:lstStyle/>
        <a:p>
          <a:endParaRPr lang="en-IN"/>
        </a:p>
      </dgm:t>
    </dgm:pt>
    <dgm:pt modelId="{F13A91E7-23EB-4D45-88B2-528125096692}" type="pres">
      <dgm:prSet presAssocID="{720AB4E0-D37A-49D8-B0A3-EDEF0FA073D6}" presName="Name0" presStyleCnt="0">
        <dgm:presLayoutVars>
          <dgm:chMax val="1"/>
          <dgm:dir/>
          <dgm:animLvl val="ctr"/>
          <dgm:resizeHandles val="exact"/>
        </dgm:presLayoutVars>
      </dgm:prSet>
      <dgm:spPr/>
      <dgm:t>
        <a:bodyPr/>
        <a:lstStyle/>
        <a:p>
          <a:endParaRPr lang="en-IN"/>
        </a:p>
      </dgm:t>
    </dgm:pt>
    <dgm:pt modelId="{855CA602-1519-4DEC-89FE-BD49FF5B3324}" type="pres">
      <dgm:prSet presAssocID="{E9180A1F-51EC-4E82-ADC1-13F84F4840CF}" presName="centerShape" presStyleLbl="node0" presStyleIdx="0" presStyleCnt="1"/>
      <dgm:spPr/>
      <dgm:t>
        <a:bodyPr/>
        <a:lstStyle/>
        <a:p>
          <a:endParaRPr lang="en-IN"/>
        </a:p>
      </dgm:t>
    </dgm:pt>
    <dgm:pt modelId="{12A3756A-E606-4204-9F33-D92117B9CFFF}" type="pres">
      <dgm:prSet presAssocID="{567284D3-003B-4B9F-9901-AA7E2C99529A}" presName="parTrans" presStyleLbl="sibTrans2D1" presStyleIdx="0" presStyleCnt="8"/>
      <dgm:spPr/>
      <dgm:t>
        <a:bodyPr/>
        <a:lstStyle/>
        <a:p>
          <a:endParaRPr lang="en-IN"/>
        </a:p>
      </dgm:t>
    </dgm:pt>
    <dgm:pt modelId="{09C15379-4FD3-45EB-B56D-52266FBCBBFF}" type="pres">
      <dgm:prSet presAssocID="{567284D3-003B-4B9F-9901-AA7E2C99529A}" presName="connectorText" presStyleLbl="sibTrans2D1" presStyleIdx="0" presStyleCnt="8"/>
      <dgm:spPr/>
      <dgm:t>
        <a:bodyPr/>
        <a:lstStyle/>
        <a:p>
          <a:endParaRPr lang="en-IN"/>
        </a:p>
      </dgm:t>
    </dgm:pt>
    <dgm:pt modelId="{E3E0F144-0578-43DB-B679-F53C169A4AE3}" type="pres">
      <dgm:prSet presAssocID="{D56299D1-DD88-4510-BDB9-BF56D85A5D99}" presName="node" presStyleLbl="node1" presStyleIdx="0" presStyleCnt="8">
        <dgm:presLayoutVars>
          <dgm:bulletEnabled val="1"/>
        </dgm:presLayoutVars>
      </dgm:prSet>
      <dgm:spPr/>
      <dgm:t>
        <a:bodyPr/>
        <a:lstStyle/>
        <a:p>
          <a:endParaRPr lang="en-IN"/>
        </a:p>
      </dgm:t>
    </dgm:pt>
    <dgm:pt modelId="{A3BF11DB-4905-4517-AC0B-17C436A7D1EB}" type="pres">
      <dgm:prSet presAssocID="{3223C907-BE8E-4C17-8C88-A0342A1EEFC3}" presName="parTrans" presStyleLbl="sibTrans2D1" presStyleIdx="1" presStyleCnt="8"/>
      <dgm:spPr/>
      <dgm:t>
        <a:bodyPr/>
        <a:lstStyle/>
        <a:p>
          <a:endParaRPr lang="en-IN"/>
        </a:p>
      </dgm:t>
    </dgm:pt>
    <dgm:pt modelId="{C622C999-6B2E-49C3-B9DE-9E071AD0D275}" type="pres">
      <dgm:prSet presAssocID="{3223C907-BE8E-4C17-8C88-A0342A1EEFC3}" presName="connectorText" presStyleLbl="sibTrans2D1" presStyleIdx="1" presStyleCnt="8"/>
      <dgm:spPr/>
      <dgm:t>
        <a:bodyPr/>
        <a:lstStyle/>
        <a:p>
          <a:endParaRPr lang="en-IN"/>
        </a:p>
      </dgm:t>
    </dgm:pt>
    <dgm:pt modelId="{239BA3B2-9EB1-4ACA-BA87-B89FCB4D19FC}" type="pres">
      <dgm:prSet presAssocID="{D0870F00-D83A-49D4-A54F-3D767993C0B5}" presName="node" presStyleLbl="node1" presStyleIdx="1" presStyleCnt="8">
        <dgm:presLayoutVars>
          <dgm:bulletEnabled val="1"/>
        </dgm:presLayoutVars>
      </dgm:prSet>
      <dgm:spPr/>
      <dgm:t>
        <a:bodyPr/>
        <a:lstStyle/>
        <a:p>
          <a:endParaRPr lang="en-IN"/>
        </a:p>
      </dgm:t>
    </dgm:pt>
    <dgm:pt modelId="{3E469431-C74C-41B0-8E70-A1274595DD0B}" type="pres">
      <dgm:prSet presAssocID="{A9A904F3-A43C-4BBA-8DA5-A33773738E08}" presName="parTrans" presStyleLbl="sibTrans2D1" presStyleIdx="2" presStyleCnt="8"/>
      <dgm:spPr/>
      <dgm:t>
        <a:bodyPr/>
        <a:lstStyle/>
        <a:p>
          <a:endParaRPr lang="en-IN"/>
        </a:p>
      </dgm:t>
    </dgm:pt>
    <dgm:pt modelId="{FD74D437-349F-4508-BC77-DA1EFE050DBA}" type="pres">
      <dgm:prSet presAssocID="{A9A904F3-A43C-4BBA-8DA5-A33773738E08}" presName="connectorText" presStyleLbl="sibTrans2D1" presStyleIdx="2" presStyleCnt="8"/>
      <dgm:spPr/>
      <dgm:t>
        <a:bodyPr/>
        <a:lstStyle/>
        <a:p>
          <a:endParaRPr lang="en-IN"/>
        </a:p>
      </dgm:t>
    </dgm:pt>
    <dgm:pt modelId="{7A405504-1ADF-4A84-9D56-313604C1C9D4}" type="pres">
      <dgm:prSet presAssocID="{9CCE8EF5-DE1F-4CB8-A034-5CDF979C4955}" presName="node" presStyleLbl="node1" presStyleIdx="2" presStyleCnt="8">
        <dgm:presLayoutVars>
          <dgm:bulletEnabled val="1"/>
        </dgm:presLayoutVars>
      </dgm:prSet>
      <dgm:spPr/>
      <dgm:t>
        <a:bodyPr/>
        <a:lstStyle/>
        <a:p>
          <a:endParaRPr lang="en-IN"/>
        </a:p>
      </dgm:t>
    </dgm:pt>
    <dgm:pt modelId="{0F111002-81D2-426C-A870-05ACBA1F9B72}" type="pres">
      <dgm:prSet presAssocID="{4C0C4879-98A3-46C2-80EC-51D8AB1B0D09}" presName="parTrans" presStyleLbl="sibTrans2D1" presStyleIdx="3" presStyleCnt="8"/>
      <dgm:spPr/>
      <dgm:t>
        <a:bodyPr/>
        <a:lstStyle/>
        <a:p>
          <a:endParaRPr lang="en-IN"/>
        </a:p>
      </dgm:t>
    </dgm:pt>
    <dgm:pt modelId="{0F4E652E-4907-450A-9034-FFFEC162DA6E}" type="pres">
      <dgm:prSet presAssocID="{4C0C4879-98A3-46C2-80EC-51D8AB1B0D09}" presName="connectorText" presStyleLbl="sibTrans2D1" presStyleIdx="3" presStyleCnt="8"/>
      <dgm:spPr/>
      <dgm:t>
        <a:bodyPr/>
        <a:lstStyle/>
        <a:p>
          <a:endParaRPr lang="en-IN"/>
        </a:p>
      </dgm:t>
    </dgm:pt>
    <dgm:pt modelId="{08855101-D26A-4862-85FB-A7CF1054411C}" type="pres">
      <dgm:prSet presAssocID="{F664B053-BA3C-478E-B40D-6654E784CC5B}" presName="node" presStyleLbl="node1" presStyleIdx="3" presStyleCnt="8">
        <dgm:presLayoutVars>
          <dgm:bulletEnabled val="1"/>
        </dgm:presLayoutVars>
      </dgm:prSet>
      <dgm:spPr/>
      <dgm:t>
        <a:bodyPr/>
        <a:lstStyle/>
        <a:p>
          <a:endParaRPr lang="en-IN"/>
        </a:p>
      </dgm:t>
    </dgm:pt>
    <dgm:pt modelId="{20304525-BA59-4B8B-B96C-18EF62D1FA20}" type="pres">
      <dgm:prSet presAssocID="{E22D6B67-3223-4FB3-958B-04BF515171B1}" presName="parTrans" presStyleLbl="sibTrans2D1" presStyleIdx="4" presStyleCnt="8"/>
      <dgm:spPr/>
      <dgm:t>
        <a:bodyPr/>
        <a:lstStyle/>
        <a:p>
          <a:endParaRPr lang="en-IN"/>
        </a:p>
      </dgm:t>
    </dgm:pt>
    <dgm:pt modelId="{8690BBDF-B8D9-4C37-997F-9CBC0EB88461}" type="pres">
      <dgm:prSet presAssocID="{E22D6B67-3223-4FB3-958B-04BF515171B1}" presName="connectorText" presStyleLbl="sibTrans2D1" presStyleIdx="4" presStyleCnt="8"/>
      <dgm:spPr/>
      <dgm:t>
        <a:bodyPr/>
        <a:lstStyle/>
        <a:p>
          <a:endParaRPr lang="en-IN"/>
        </a:p>
      </dgm:t>
    </dgm:pt>
    <dgm:pt modelId="{EBB422CE-4683-4DFD-9A54-8235A9B0FD39}" type="pres">
      <dgm:prSet presAssocID="{799450AD-3269-4DDC-897B-4A113B85EF37}" presName="node" presStyleLbl="node1" presStyleIdx="4" presStyleCnt="8">
        <dgm:presLayoutVars>
          <dgm:bulletEnabled val="1"/>
        </dgm:presLayoutVars>
      </dgm:prSet>
      <dgm:spPr/>
      <dgm:t>
        <a:bodyPr/>
        <a:lstStyle/>
        <a:p>
          <a:endParaRPr lang="en-IN"/>
        </a:p>
      </dgm:t>
    </dgm:pt>
    <dgm:pt modelId="{ACD20C00-4CF6-43D8-8B89-BE0FEC4B2DA5}" type="pres">
      <dgm:prSet presAssocID="{B638F947-7700-4E10-86B0-9AFCDFA283A5}" presName="parTrans" presStyleLbl="sibTrans2D1" presStyleIdx="5" presStyleCnt="8"/>
      <dgm:spPr/>
      <dgm:t>
        <a:bodyPr/>
        <a:lstStyle/>
        <a:p>
          <a:endParaRPr lang="en-IN"/>
        </a:p>
      </dgm:t>
    </dgm:pt>
    <dgm:pt modelId="{4CDBC32B-A47A-46B5-B4B7-5FCFDE1EDA96}" type="pres">
      <dgm:prSet presAssocID="{B638F947-7700-4E10-86B0-9AFCDFA283A5}" presName="connectorText" presStyleLbl="sibTrans2D1" presStyleIdx="5" presStyleCnt="8"/>
      <dgm:spPr/>
      <dgm:t>
        <a:bodyPr/>
        <a:lstStyle/>
        <a:p>
          <a:endParaRPr lang="en-IN"/>
        </a:p>
      </dgm:t>
    </dgm:pt>
    <dgm:pt modelId="{AE952FD6-5BF7-4C3B-AB79-43609C2BC298}" type="pres">
      <dgm:prSet presAssocID="{F9CF6AEC-48A7-45CF-937D-1ABE1D8F30A8}" presName="node" presStyleLbl="node1" presStyleIdx="5" presStyleCnt="8">
        <dgm:presLayoutVars>
          <dgm:bulletEnabled val="1"/>
        </dgm:presLayoutVars>
      </dgm:prSet>
      <dgm:spPr/>
      <dgm:t>
        <a:bodyPr/>
        <a:lstStyle/>
        <a:p>
          <a:endParaRPr lang="en-IN"/>
        </a:p>
      </dgm:t>
    </dgm:pt>
    <dgm:pt modelId="{09435185-48A1-49F2-85AE-8463655E61E3}" type="pres">
      <dgm:prSet presAssocID="{7E274515-B8EF-487A-B626-791C637F25B2}" presName="parTrans" presStyleLbl="sibTrans2D1" presStyleIdx="6" presStyleCnt="8"/>
      <dgm:spPr/>
      <dgm:t>
        <a:bodyPr/>
        <a:lstStyle/>
        <a:p>
          <a:endParaRPr lang="en-IN"/>
        </a:p>
      </dgm:t>
    </dgm:pt>
    <dgm:pt modelId="{F8229D83-3DD0-4F18-9E98-F99F5DDF0A7F}" type="pres">
      <dgm:prSet presAssocID="{7E274515-B8EF-487A-B626-791C637F25B2}" presName="connectorText" presStyleLbl="sibTrans2D1" presStyleIdx="6" presStyleCnt="8"/>
      <dgm:spPr/>
      <dgm:t>
        <a:bodyPr/>
        <a:lstStyle/>
        <a:p>
          <a:endParaRPr lang="en-IN"/>
        </a:p>
      </dgm:t>
    </dgm:pt>
    <dgm:pt modelId="{825374BF-8E7C-432F-8160-DE793DA53946}" type="pres">
      <dgm:prSet presAssocID="{87B4E7EF-A458-45B3-8826-F1A4B7BD2DCA}" presName="node" presStyleLbl="node1" presStyleIdx="6" presStyleCnt="8">
        <dgm:presLayoutVars>
          <dgm:bulletEnabled val="1"/>
        </dgm:presLayoutVars>
      </dgm:prSet>
      <dgm:spPr/>
      <dgm:t>
        <a:bodyPr/>
        <a:lstStyle/>
        <a:p>
          <a:endParaRPr lang="en-IN"/>
        </a:p>
      </dgm:t>
    </dgm:pt>
    <dgm:pt modelId="{F6044FEC-BBD0-458F-9337-4DF87501EE85}" type="pres">
      <dgm:prSet presAssocID="{E504111B-A019-4F82-A446-B8246674E595}" presName="parTrans" presStyleLbl="sibTrans2D1" presStyleIdx="7" presStyleCnt="8"/>
      <dgm:spPr/>
      <dgm:t>
        <a:bodyPr/>
        <a:lstStyle/>
        <a:p>
          <a:endParaRPr lang="en-IN"/>
        </a:p>
      </dgm:t>
    </dgm:pt>
    <dgm:pt modelId="{A9BE0185-9B49-4869-9B4A-5C6C552B3FD7}" type="pres">
      <dgm:prSet presAssocID="{E504111B-A019-4F82-A446-B8246674E595}" presName="connectorText" presStyleLbl="sibTrans2D1" presStyleIdx="7" presStyleCnt="8"/>
      <dgm:spPr/>
      <dgm:t>
        <a:bodyPr/>
        <a:lstStyle/>
        <a:p>
          <a:endParaRPr lang="en-IN"/>
        </a:p>
      </dgm:t>
    </dgm:pt>
    <dgm:pt modelId="{B214B9E9-884A-49B7-8BC7-4D96DF8BF648}" type="pres">
      <dgm:prSet presAssocID="{A09F787B-2ABE-4478-BE84-746472BC60C8}" presName="node" presStyleLbl="node1" presStyleIdx="7" presStyleCnt="8">
        <dgm:presLayoutVars>
          <dgm:bulletEnabled val="1"/>
        </dgm:presLayoutVars>
      </dgm:prSet>
      <dgm:spPr/>
      <dgm:t>
        <a:bodyPr/>
        <a:lstStyle/>
        <a:p>
          <a:endParaRPr lang="en-IN"/>
        </a:p>
      </dgm:t>
    </dgm:pt>
  </dgm:ptLst>
  <dgm:cxnLst>
    <dgm:cxn modelId="{5523B936-BF5B-43F0-BBEC-C5AF90B47F86}" type="presOf" srcId="{A09F787B-2ABE-4478-BE84-746472BC60C8}" destId="{B214B9E9-884A-49B7-8BC7-4D96DF8BF648}" srcOrd="0" destOrd="0" presId="urn:microsoft.com/office/officeart/2005/8/layout/radial5"/>
    <dgm:cxn modelId="{97601692-7F2D-476F-BD28-7C98FF981A9B}" type="presOf" srcId="{567284D3-003B-4B9F-9901-AA7E2C99529A}" destId="{12A3756A-E606-4204-9F33-D92117B9CFFF}" srcOrd="0" destOrd="0" presId="urn:microsoft.com/office/officeart/2005/8/layout/radial5"/>
    <dgm:cxn modelId="{99485D90-3E17-456B-81B8-AAD5290DECAB}" type="presOf" srcId="{720AB4E0-D37A-49D8-B0A3-EDEF0FA073D6}" destId="{F13A91E7-23EB-4D45-88B2-528125096692}" srcOrd="0" destOrd="0" presId="urn:microsoft.com/office/officeart/2005/8/layout/radial5"/>
    <dgm:cxn modelId="{57C20590-AE9D-44AE-8022-1A563C7DEBBB}" type="presOf" srcId="{F9CF6AEC-48A7-45CF-937D-1ABE1D8F30A8}" destId="{AE952FD6-5BF7-4C3B-AB79-43609C2BC298}" srcOrd="0" destOrd="0" presId="urn:microsoft.com/office/officeart/2005/8/layout/radial5"/>
    <dgm:cxn modelId="{48AD3218-C66D-489F-BBE9-AF2895A05DBF}" type="presOf" srcId="{9CCE8EF5-DE1F-4CB8-A034-5CDF979C4955}" destId="{7A405504-1ADF-4A84-9D56-313604C1C9D4}" srcOrd="0" destOrd="0" presId="urn:microsoft.com/office/officeart/2005/8/layout/radial5"/>
    <dgm:cxn modelId="{716D7C64-43E3-4C04-A5F5-B083474089F0}" type="presOf" srcId="{7E274515-B8EF-487A-B626-791C637F25B2}" destId="{F8229D83-3DD0-4F18-9E98-F99F5DDF0A7F}" srcOrd="1" destOrd="0" presId="urn:microsoft.com/office/officeart/2005/8/layout/radial5"/>
    <dgm:cxn modelId="{E81E2DBB-2CD9-46A1-9C89-D447A5961DB1}" type="presOf" srcId="{A9A904F3-A43C-4BBA-8DA5-A33773738E08}" destId="{FD74D437-349F-4508-BC77-DA1EFE050DBA}" srcOrd="1" destOrd="0" presId="urn:microsoft.com/office/officeart/2005/8/layout/radial5"/>
    <dgm:cxn modelId="{0E974CBC-27DF-4778-951B-5D1CD4851931}" srcId="{E9180A1F-51EC-4E82-ADC1-13F84F4840CF}" destId="{A09F787B-2ABE-4478-BE84-746472BC60C8}" srcOrd="7" destOrd="0" parTransId="{E504111B-A019-4F82-A446-B8246674E595}" sibTransId="{1364B138-6654-4613-B22D-7F0D592598E0}"/>
    <dgm:cxn modelId="{F160A706-3B32-4A97-9501-F678F6B59C0C}" type="presOf" srcId="{A9A904F3-A43C-4BBA-8DA5-A33773738E08}" destId="{3E469431-C74C-41B0-8E70-A1274595DD0B}" srcOrd="0" destOrd="0" presId="urn:microsoft.com/office/officeart/2005/8/layout/radial5"/>
    <dgm:cxn modelId="{29280FF7-5296-4278-A3C9-99039F84D68B}" type="presOf" srcId="{7E274515-B8EF-487A-B626-791C637F25B2}" destId="{09435185-48A1-49F2-85AE-8463655E61E3}" srcOrd="0" destOrd="0" presId="urn:microsoft.com/office/officeart/2005/8/layout/radial5"/>
    <dgm:cxn modelId="{6EA0B730-F17C-4047-9DCB-D61BD6CFB083}" srcId="{E9180A1F-51EC-4E82-ADC1-13F84F4840CF}" destId="{D0870F00-D83A-49D4-A54F-3D767993C0B5}" srcOrd="1" destOrd="0" parTransId="{3223C907-BE8E-4C17-8C88-A0342A1EEFC3}" sibTransId="{37BDBEB5-7D6C-49B9-8CD1-B8C6AEC1860C}"/>
    <dgm:cxn modelId="{D1EA0808-2088-4199-B0F1-C4DA8E8ADD6E}" type="presOf" srcId="{4C0C4879-98A3-46C2-80EC-51D8AB1B0D09}" destId="{0F4E652E-4907-450A-9034-FFFEC162DA6E}" srcOrd="1" destOrd="0" presId="urn:microsoft.com/office/officeart/2005/8/layout/radial5"/>
    <dgm:cxn modelId="{907F024E-B08D-4C0A-AB20-9D4B5456829A}" type="presOf" srcId="{D56299D1-DD88-4510-BDB9-BF56D85A5D99}" destId="{E3E0F144-0578-43DB-B679-F53C169A4AE3}" srcOrd="0" destOrd="0" presId="urn:microsoft.com/office/officeart/2005/8/layout/radial5"/>
    <dgm:cxn modelId="{F678F26C-08B7-40C0-8F84-EB0CC6905C43}" type="presOf" srcId="{87B4E7EF-A458-45B3-8826-F1A4B7BD2DCA}" destId="{825374BF-8E7C-432F-8160-DE793DA53946}" srcOrd="0" destOrd="0" presId="urn:microsoft.com/office/officeart/2005/8/layout/radial5"/>
    <dgm:cxn modelId="{BACAA17A-5CE2-4192-90F6-1ECBD0771382}" srcId="{720AB4E0-D37A-49D8-B0A3-EDEF0FA073D6}" destId="{E63E1FBD-AD7F-4D24-9617-BBEDAE6863D7}" srcOrd="1" destOrd="0" parTransId="{EBFC1151-1A0F-4F4E-9AF9-6304EEE1273C}" sibTransId="{B6CB16A4-2584-45F0-96DB-0EC94D17BF80}"/>
    <dgm:cxn modelId="{73FEF4BD-99C8-48F4-BEF6-0121D855EA50}" type="presOf" srcId="{E22D6B67-3223-4FB3-958B-04BF515171B1}" destId="{8690BBDF-B8D9-4C37-997F-9CBC0EB88461}" srcOrd="1" destOrd="0" presId="urn:microsoft.com/office/officeart/2005/8/layout/radial5"/>
    <dgm:cxn modelId="{2778718D-97E4-4DAC-91E5-4BA6A13D8C7A}" srcId="{E9180A1F-51EC-4E82-ADC1-13F84F4840CF}" destId="{87B4E7EF-A458-45B3-8826-F1A4B7BD2DCA}" srcOrd="6" destOrd="0" parTransId="{7E274515-B8EF-487A-B626-791C637F25B2}" sibTransId="{04B8A079-88BD-443A-A246-D1E83C5A903B}"/>
    <dgm:cxn modelId="{FE9555AA-A5AA-4832-9E8F-63B778D4F330}" srcId="{E9180A1F-51EC-4E82-ADC1-13F84F4840CF}" destId="{F664B053-BA3C-478E-B40D-6654E784CC5B}" srcOrd="3" destOrd="0" parTransId="{4C0C4879-98A3-46C2-80EC-51D8AB1B0D09}" sibTransId="{E70C0741-F02A-4898-A2C6-A4E59F16D214}"/>
    <dgm:cxn modelId="{FB2987F7-F054-4B4F-9EEE-0F8AB88CA304}" type="presOf" srcId="{E504111B-A019-4F82-A446-B8246674E595}" destId="{F6044FEC-BBD0-458F-9337-4DF87501EE85}" srcOrd="0" destOrd="0" presId="urn:microsoft.com/office/officeart/2005/8/layout/radial5"/>
    <dgm:cxn modelId="{0B5F8AAA-D07E-4821-A509-C8C697DCBD50}" srcId="{E9180A1F-51EC-4E82-ADC1-13F84F4840CF}" destId="{D56299D1-DD88-4510-BDB9-BF56D85A5D99}" srcOrd="0" destOrd="0" parTransId="{567284D3-003B-4B9F-9901-AA7E2C99529A}" sibTransId="{4E117EF3-B34A-45A1-938D-6958368AE5A2}"/>
    <dgm:cxn modelId="{28BBCA79-7CCF-419E-A495-4D78BF7BDB77}" type="presOf" srcId="{B638F947-7700-4E10-86B0-9AFCDFA283A5}" destId="{ACD20C00-4CF6-43D8-8B89-BE0FEC4B2DA5}" srcOrd="0" destOrd="0" presId="urn:microsoft.com/office/officeart/2005/8/layout/radial5"/>
    <dgm:cxn modelId="{495B7D7D-00AF-4858-9EF7-19C6EF06CECB}" type="presOf" srcId="{D0870F00-D83A-49D4-A54F-3D767993C0B5}" destId="{239BA3B2-9EB1-4ACA-BA87-B89FCB4D19FC}" srcOrd="0" destOrd="0" presId="urn:microsoft.com/office/officeart/2005/8/layout/radial5"/>
    <dgm:cxn modelId="{F7BB1E2F-E7A7-4CF1-B0D4-474452813E9D}" type="presOf" srcId="{E22D6B67-3223-4FB3-958B-04BF515171B1}" destId="{20304525-BA59-4B8B-B96C-18EF62D1FA20}" srcOrd="0" destOrd="0" presId="urn:microsoft.com/office/officeart/2005/8/layout/radial5"/>
    <dgm:cxn modelId="{C4E94325-C3A9-4684-BE48-F632D8F33183}" type="presOf" srcId="{799450AD-3269-4DDC-897B-4A113B85EF37}" destId="{EBB422CE-4683-4DFD-9A54-8235A9B0FD39}" srcOrd="0" destOrd="0" presId="urn:microsoft.com/office/officeart/2005/8/layout/radial5"/>
    <dgm:cxn modelId="{518DACB7-09C3-4836-835C-6109B3D45283}" srcId="{720AB4E0-D37A-49D8-B0A3-EDEF0FA073D6}" destId="{E9180A1F-51EC-4E82-ADC1-13F84F4840CF}" srcOrd="0" destOrd="0" parTransId="{1FD5BC97-B949-4CF7-BDB9-9D5833EFF578}" sibTransId="{007A1CD2-3ED8-4B01-B22E-A2F261B62654}"/>
    <dgm:cxn modelId="{B9D239AA-8057-47A2-B5CD-63A27A0F07B9}" type="presOf" srcId="{E9180A1F-51EC-4E82-ADC1-13F84F4840CF}" destId="{855CA602-1519-4DEC-89FE-BD49FF5B3324}" srcOrd="0" destOrd="0" presId="urn:microsoft.com/office/officeart/2005/8/layout/radial5"/>
    <dgm:cxn modelId="{9FCFD09B-8A94-481D-9182-9B2ADE5E8170}" type="presOf" srcId="{F664B053-BA3C-478E-B40D-6654E784CC5B}" destId="{08855101-D26A-4862-85FB-A7CF1054411C}" srcOrd="0" destOrd="0" presId="urn:microsoft.com/office/officeart/2005/8/layout/radial5"/>
    <dgm:cxn modelId="{D2AEA55B-38EC-456C-8EA0-F7C995112716}" type="presOf" srcId="{3223C907-BE8E-4C17-8C88-A0342A1EEFC3}" destId="{C622C999-6B2E-49C3-B9DE-9E071AD0D275}" srcOrd="1" destOrd="0" presId="urn:microsoft.com/office/officeart/2005/8/layout/radial5"/>
    <dgm:cxn modelId="{72B06972-46B9-4060-B7C6-CE95147209D0}" type="presOf" srcId="{B638F947-7700-4E10-86B0-9AFCDFA283A5}" destId="{4CDBC32B-A47A-46B5-B4B7-5FCFDE1EDA96}" srcOrd="1" destOrd="0" presId="urn:microsoft.com/office/officeart/2005/8/layout/radial5"/>
    <dgm:cxn modelId="{B932C537-809F-40D0-9246-817BC942A934}" srcId="{E9180A1F-51EC-4E82-ADC1-13F84F4840CF}" destId="{9CCE8EF5-DE1F-4CB8-A034-5CDF979C4955}" srcOrd="2" destOrd="0" parTransId="{A9A904F3-A43C-4BBA-8DA5-A33773738E08}" sibTransId="{53355896-C09A-4F3E-AE77-11E250F1DBB3}"/>
    <dgm:cxn modelId="{73D50533-138E-4132-90AC-D54A40C38767}" type="presOf" srcId="{3223C907-BE8E-4C17-8C88-A0342A1EEFC3}" destId="{A3BF11DB-4905-4517-AC0B-17C436A7D1EB}" srcOrd="0" destOrd="0" presId="urn:microsoft.com/office/officeart/2005/8/layout/radial5"/>
    <dgm:cxn modelId="{D82CA6F8-9B2F-4968-9E32-F572A95F4F18}" type="presOf" srcId="{4C0C4879-98A3-46C2-80EC-51D8AB1B0D09}" destId="{0F111002-81D2-426C-A870-05ACBA1F9B72}" srcOrd="0" destOrd="0" presId="urn:microsoft.com/office/officeart/2005/8/layout/radial5"/>
    <dgm:cxn modelId="{2714FAB4-3416-4586-B16D-4C25E6F80258}" srcId="{E9180A1F-51EC-4E82-ADC1-13F84F4840CF}" destId="{799450AD-3269-4DDC-897B-4A113B85EF37}" srcOrd="4" destOrd="0" parTransId="{E22D6B67-3223-4FB3-958B-04BF515171B1}" sibTransId="{CB25EA25-46E5-4C0D-9024-4354FE7F13C4}"/>
    <dgm:cxn modelId="{FB02B44C-4E2A-4722-A147-961E750583FB}" srcId="{E9180A1F-51EC-4E82-ADC1-13F84F4840CF}" destId="{F9CF6AEC-48A7-45CF-937D-1ABE1D8F30A8}" srcOrd="5" destOrd="0" parTransId="{B638F947-7700-4E10-86B0-9AFCDFA283A5}" sibTransId="{49548E7D-58B5-4F03-AEA9-80B3EA520A25}"/>
    <dgm:cxn modelId="{D8AE0634-1E4F-4728-A13A-F17067490D76}" type="presOf" srcId="{567284D3-003B-4B9F-9901-AA7E2C99529A}" destId="{09C15379-4FD3-45EB-B56D-52266FBCBBFF}" srcOrd="1" destOrd="0" presId="urn:microsoft.com/office/officeart/2005/8/layout/radial5"/>
    <dgm:cxn modelId="{55EC293B-299F-4310-92FB-12C36B7B7301}" type="presOf" srcId="{E504111B-A019-4F82-A446-B8246674E595}" destId="{A9BE0185-9B49-4869-9B4A-5C6C552B3FD7}" srcOrd="1" destOrd="0" presId="urn:microsoft.com/office/officeart/2005/8/layout/radial5"/>
    <dgm:cxn modelId="{0E94F519-EBD7-4D5A-A9BA-413A5261ECAB}" type="presParOf" srcId="{F13A91E7-23EB-4D45-88B2-528125096692}" destId="{855CA602-1519-4DEC-89FE-BD49FF5B3324}" srcOrd="0" destOrd="0" presId="urn:microsoft.com/office/officeart/2005/8/layout/radial5"/>
    <dgm:cxn modelId="{6C4BC1E9-4C70-45C6-8600-F9C68E9F964E}" type="presParOf" srcId="{F13A91E7-23EB-4D45-88B2-528125096692}" destId="{12A3756A-E606-4204-9F33-D92117B9CFFF}" srcOrd="1" destOrd="0" presId="urn:microsoft.com/office/officeart/2005/8/layout/radial5"/>
    <dgm:cxn modelId="{67B0A5E6-E84B-4E39-A630-07BC4FF4D593}" type="presParOf" srcId="{12A3756A-E606-4204-9F33-D92117B9CFFF}" destId="{09C15379-4FD3-45EB-B56D-52266FBCBBFF}" srcOrd="0" destOrd="0" presId="urn:microsoft.com/office/officeart/2005/8/layout/radial5"/>
    <dgm:cxn modelId="{C6F0D47B-05CD-40D2-B549-154E3D6E985D}" type="presParOf" srcId="{F13A91E7-23EB-4D45-88B2-528125096692}" destId="{E3E0F144-0578-43DB-B679-F53C169A4AE3}" srcOrd="2" destOrd="0" presId="urn:microsoft.com/office/officeart/2005/8/layout/radial5"/>
    <dgm:cxn modelId="{DAC1ED3D-EA78-43C6-B8E9-F566B8F4240E}" type="presParOf" srcId="{F13A91E7-23EB-4D45-88B2-528125096692}" destId="{A3BF11DB-4905-4517-AC0B-17C436A7D1EB}" srcOrd="3" destOrd="0" presId="urn:microsoft.com/office/officeart/2005/8/layout/radial5"/>
    <dgm:cxn modelId="{3D54FBD4-A362-4896-AF16-08E5FAB4C10B}" type="presParOf" srcId="{A3BF11DB-4905-4517-AC0B-17C436A7D1EB}" destId="{C622C999-6B2E-49C3-B9DE-9E071AD0D275}" srcOrd="0" destOrd="0" presId="urn:microsoft.com/office/officeart/2005/8/layout/radial5"/>
    <dgm:cxn modelId="{352D4B8E-399F-41CB-9736-AF2E2A60F13A}" type="presParOf" srcId="{F13A91E7-23EB-4D45-88B2-528125096692}" destId="{239BA3B2-9EB1-4ACA-BA87-B89FCB4D19FC}" srcOrd="4" destOrd="0" presId="urn:microsoft.com/office/officeart/2005/8/layout/radial5"/>
    <dgm:cxn modelId="{ED99A7C6-2B5D-4105-832C-03DBAFBF19E1}" type="presParOf" srcId="{F13A91E7-23EB-4D45-88B2-528125096692}" destId="{3E469431-C74C-41B0-8E70-A1274595DD0B}" srcOrd="5" destOrd="0" presId="urn:microsoft.com/office/officeart/2005/8/layout/radial5"/>
    <dgm:cxn modelId="{DF4F4696-AFFD-43D6-862A-86892BEEAEFF}" type="presParOf" srcId="{3E469431-C74C-41B0-8E70-A1274595DD0B}" destId="{FD74D437-349F-4508-BC77-DA1EFE050DBA}" srcOrd="0" destOrd="0" presId="urn:microsoft.com/office/officeart/2005/8/layout/radial5"/>
    <dgm:cxn modelId="{BF9695C5-C0B7-4027-8F92-265E7A1E90F1}" type="presParOf" srcId="{F13A91E7-23EB-4D45-88B2-528125096692}" destId="{7A405504-1ADF-4A84-9D56-313604C1C9D4}" srcOrd="6" destOrd="0" presId="urn:microsoft.com/office/officeart/2005/8/layout/radial5"/>
    <dgm:cxn modelId="{7CE43DA3-D41D-4792-AB6E-B98397D55CD8}" type="presParOf" srcId="{F13A91E7-23EB-4D45-88B2-528125096692}" destId="{0F111002-81D2-426C-A870-05ACBA1F9B72}" srcOrd="7" destOrd="0" presId="urn:microsoft.com/office/officeart/2005/8/layout/radial5"/>
    <dgm:cxn modelId="{9C698E6B-6C28-4C4D-ADB5-2FA27031410D}" type="presParOf" srcId="{0F111002-81D2-426C-A870-05ACBA1F9B72}" destId="{0F4E652E-4907-450A-9034-FFFEC162DA6E}" srcOrd="0" destOrd="0" presId="urn:microsoft.com/office/officeart/2005/8/layout/radial5"/>
    <dgm:cxn modelId="{6B67B760-4105-4136-AFB2-DB41AB9A9A48}" type="presParOf" srcId="{F13A91E7-23EB-4D45-88B2-528125096692}" destId="{08855101-D26A-4862-85FB-A7CF1054411C}" srcOrd="8" destOrd="0" presId="urn:microsoft.com/office/officeart/2005/8/layout/radial5"/>
    <dgm:cxn modelId="{A5B8EA6E-3E33-415E-8425-0E677B2EB1B5}" type="presParOf" srcId="{F13A91E7-23EB-4D45-88B2-528125096692}" destId="{20304525-BA59-4B8B-B96C-18EF62D1FA20}" srcOrd="9" destOrd="0" presId="urn:microsoft.com/office/officeart/2005/8/layout/radial5"/>
    <dgm:cxn modelId="{1E88D124-E487-4F2E-B670-B2EBAA510725}" type="presParOf" srcId="{20304525-BA59-4B8B-B96C-18EF62D1FA20}" destId="{8690BBDF-B8D9-4C37-997F-9CBC0EB88461}" srcOrd="0" destOrd="0" presId="urn:microsoft.com/office/officeart/2005/8/layout/radial5"/>
    <dgm:cxn modelId="{4FFDCEDA-FC4E-4483-9EE6-2B93B002346F}" type="presParOf" srcId="{F13A91E7-23EB-4D45-88B2-528125096692}" destId="{EBB422CE-4683-4DFD-9A54-8235A9B0FD39}" srcOrd="10" destOrd="0" presId="urn:microsoft.com/office/officeart/2005/8/layout/radial5"/>
    <dgm:cxn modelId="{492C2AD6-1DC6-43D5-88BB-9788BAD6E28A}" type="presParOf" srcId="{F13A91E7-23EB-4D45-88B2-528125096692}" destId="{ACD20C00-4CF6-43D8-8B89-BE0FEC4B2DA5}" srcOrd="11" destOrd="0" presId="urn:microsoft.com/office/officeart/2005/8/layout/radial5"/>
    <dgm:cxn modelId="{0D49DBFA-8E66-45FA-B4A2-899C980EEE71}" type="presParOf" srcId="{ACD20C00-4CF6-43D8-8B89-BE0FEC4B2DA5}" destId="{4CDBC32B-A47A-46B5-B4B7-5FCFDE1EDA96}" srcOrd="0" destOrd="0" presId="urn:microsoft.com/office/officeart/2005/8/layout/radial5"/>
    <dgm:cxn modelId="{4FB875EC-5078-4D50-A7D1-237AFB84E006}" type="presParOf" srcId="{F13A91E7-23EB-4D45-88B2-528125096692}" destId="{AE952FD6-5BF7-4C3B-AB79-43609C2BC298}" srcOrd="12" destOrd="0" presId="urn:microsoft.com/office/officeart/2005/8/layout/radial5"/>
    <dgm:cxn modelId="{3F119DB6-77EB-4C8F-B956-C813E735B000}" type="presParOf" srcId="{F13A91E7-23EB-4D45-88B2-528125096692}" destId="{09435185-48A1-49F2-85AE-8463655E61E3}" srcOrd="13" destOrd="0" presId="urn:microsoft.com/office/officeart/2005/8/layout/radial5"/>
    <dgm:cxn modelId="{1CA80889-DBE5-4FA5-A21C-D2C94B896CD0}" type="presParOf" srcId="{09435185-48A1-49F2-85AE-8463655E61E3}" destId="{F8229D83-3DD0-4F18-9E98-F99F5DDF0A7F}" srcOrd="0" destOrd="0" presId="urn:microsoft.com/office/officeart/2005/8/layout/radial5"/>
    <dgm:cxn modelId="{B3E9169F-09BD-4237-8387-5FE7FC78220A}" type="presParOf" srcId="{F13A91E7-23EB-4D45-88B2-528125096692}" destId="{825374BF-8E7C-432F-8160-DE793DA53946}" srcOrd="14" destOrd="0" presId="urn:microsoft.com/office/officeart/2005/8/layout/radial5"/>
    <dgm:cxn modelId="{FD308D29-809C-4D50-B048-77D2129CE97E}" type="presParOf" srcId="{F13A91E7-23EB-4D45-88B2-528125096692}" destId="{F6044FEC-BBD0-458F-9337-4DF87501EE85}" srcOrd="15" destOrd="0" presId="urn:microsoft.com/office/officeart/2005/8/layout/radial5"/>
    <dgm:cxn modelId="{FFC56308-F1D2-4907-8A47-C99885435341}" type="presParOf" srcId="{F6044FEC-BBD0-458F-9337-4DF87501EE85}" destId="{A9BE0185-9B49-4869-9B4A-5C6C552B3FD7}" srcOrd="0" destOrd="0" presId="urn:microsoft.com/office/officeart/2005/8/layout/radial5"/>
    <dgm:cxn modelId="{C8734DB3-12EC-4AA2-8395-0B10F6DCF140}" type="presParOf" srcId="{F13A91E7-23EB-4D45-88B2-528125096692}" destId="{B214B9E9-884A-49B7-8BC7-4D96DF8BF648}" srcOrd="16" destOrd="0" presId="urn:microsoft.com/office/officeart/2005/8/layout/radial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4A75B9-FAF8-4D20-BE14-A986AE943042}" type="doc">
      <dgm:prSet loTypeId="urn:microsoft.com/office/officeart/2005/8/layout/radial2" loCatId="relationship" qsTypeId="urn:microsoft.com/office/officeart/2005/8/quickstyle/3d1" qsCatId="3D" csTypeId="urn:microsoft.com/office/officeart/2005/8/colors/colorful5" csCatId="colorful" phldr="1"/>
      <dgm:spPr/>
      <dgm:t>
        <a:bodyPr/>
        <a:lstStyle/>
        <a:p>
          <a:endParaRPr lang="en-IN"/>
        </a:p>
      </dgm:t>
    </dgm:pt>
    <dgm:pt modelId="{BC76FC0C-D0B2-4C11-BB77-C942B820657F}">
      <dgm:prSet phldrT="[Text]"/>
      <dgm:spPr/>
      <dgm:t>
        <a:bodyPr/>
        <a:lstStyle/>
        <a:p>
          <a:r>
            <a:rPr lang="en-US" b="1" smtClean="0">
              <a:effectLst>
                <a:outerShdw blurRad="38100" dist="38100" dir="2700000" algn="tl">
                  <a:srgbClr val="000000">
                    <a:alpha val="43137"/>
                  </a:srgbClr>
                </a:outerShdw>
              </a:effectLst>
            </a:rPr>
            <a:t>Signed Integers</a:t>
          </a:r>
          <a:endParaRPr lang="en-IN" b="1" dirty="0">
            <a:effectLst>
              <a:outerShdw blurRad="38100" dist="38100" dir="2700000" algn="tl">
                <a:srgbClr val="000000">
                  <a:alpha val="43137"/>
                </a:srgbClr>
              </a:outerShdw>
            </a:effectLst>
          </a:endParaRPr>
        </a:p>
      </dgm:t>
    </dgm:pt>
    <dgm:pt modelId="{525DB6F7-9466-4271-9982-9C8B12615528}" type="parTrans" cxnId="{C9554763-2F30-4F0F-A169-E174AFC29B2E}">
      <dgm:prSet/>
      <dgm:spPr/>
      <dgm:t>
        <a:bodyPr/>
        <a:lstStyle/>
        <a:p>
          <a:endParaRPr lang="en-IN"/>
        </a:p>
      </dgm:t>
    </dgm:pt>
    <dgm:pt modelId="{5E1C0D83-BF6C-4325-AF99-1D2A5B2C4E5B}" type="sibTrans" cxnId="{C9554763-2F30-4F0F-A169-E174AFC29B2E}">
      <dgm:prSet/>
      <dgm:spPr/>
      <dgm:t>
        <a:bodyPr/>
        <a:lstStyle/>
        <a:p>
          <a:endParaRPr lang="en-IN"/>
        </a:p>
      </dgm:t>
    </dgm:pt>
    <dgm:pt modelId="{96F9F7BE-1F7A-4350-86EA-37AA839C938D}">
      <dgm:prSet phldrT="[Text]"/>
      <dgm:spPr/>
      <dgm:t>
        <a:bodyPr/>
        <a:lstStyle/>
        <a:p>
          <a:r>
            <a:rPr lang="en-US" b="1" smtClean="0">
              <a:effectLst>
                <a:outerShdw blurRad="38100" dist="38100" dir="2700000" algn="tl">
                  <a:srgbClr val="000000">
                    <a:alpha val="43137"/>
                  </a:srgbClr>
                </a:outerShdw>
              </a:effectLst>
            </a:rPr>
            <a:t>Booleans</a:t>
          </a:r>
          <a:endParaRPr lang="en-IN" b="1" dirty="0">
            <a:effectLst>
              <a:outerShdw blurRad="38100" dist="38100" dir="2700000" algn="tl">
                <a:srgbClr val="000000">
                  <a:alpha val="43137"/>
                </a:srgbClr>
              </a:outerShdw>
            </a:effectLst>
          </a:endParaRPr>
        </a:p>
      </dgm:t>
    </dgm:pt>
    <dgm:pt modelId="{1C4483F3-41D9-4250-A271-5A29590B5551}" type="parTrans" cxnId="{C9BC587F-9CE3-4819-BF3F-4C446E7193C2}">
      <dgm:prSet/>
      <dgm:spPr/>
      <dgm:t>
        <a:bodyPr/>
        <a:lstStyle/>
        <a:p>
          <a:endParaRPr lang="en-IN"/>
        </a:p>
      </dgm:t>
    </dgm:pt>
    <dgm:pt modelId="{A815B339-E9B7-436E-A57C-45566D558C6C}" type="sibTrans" cxnId="{C9BC587F-9CE3-4819-BF3F-4C446E7193C2}">
      <dgm:prSet/>
      <dgm:spPr/>
      <dgm:t>
        <a:bodyPr/>
        <a:lstStyle/>
        <a:p>
          <a:endParaRPr lang="en-IN"/>
        </a:p>
      </dgm:t>
    </dgm:pt>
    <dgm:pt modelId="{FEF9DC2C-E2B8-42A8-BD52-CC2738C1E548}" type="pres">
      <dgm:prSet presAssocID="{F54A75B9-FAF8-4D20-BE14-A986AE943042}" presName="composite" presStyleCnt="0">
        <dgm:presLayoutVars>
          <dgm:chMax val="5"/>
          <dgm:dir/>
          <dgm:animLvl val="ctr"/>
          <dgm:resizeHandles val="exact"/>
        </dgm:presLayoutVars>
      </dgm:prSet>
      <dgm:spPr/>
      <dgm:t>
        <a:bodyPr/>
        <a:lstStyle/>
        <a:p>
          <a:endParaRPr lang="en-IN"/>
        </a:p>
      </dgm:t>
    </dgm:pt>
    <dgm:pt modelId="{533753DB-14B2-43E2-8D9A-F90F50A4D122}" type="pres">
      <dgm:prSet presAssocID="{F54A75B9-FAF8-4D20-BE14-A986AE943042}" presName="cycle" presStyleCnt="0"/>
      <dgm:spPr/>
    </dgm:pt>
    <dgm:pt modelId="{54323C90-FC2B-4D0D-9FE4-0C8078E70070}" type="pres">
      <dgm:prSet presAssocID="{F54A75B9-FAF8-4D20-BE14-A986AE943042}" presName="centerShape" presStyleCnt="0"/>
      <dgm:spPr/>
    </dgm:pt>
    <dgm:pt modelId="{E5FC8EA0-AFF1-4184-B89F-E8C2A313F802}" type="pres">
      <dgm:prSet presAssocID="{F54A75B9-FAF8-4D20-BE14-A986AE943042}" presName="connSite" presStyleLbl="node1" presStyleIdx="0" presStyleCnt="3"/>
      <dgm:spPr/>
    </dgm:pt>
    <dgm:pt modelId="{D60B7CFA-FF43-43D7-8EDD-412435B09F2E}" type="pres">
      <dgm:prSet presAssocID="{F54A75B9-FAF8-4D20-BE14-A986AE943042}" presName="visible" presStyleLbl="node1" presStyleIdx="0" presStyleCnt="3"/>
      <dgm:spPr/>
    </dgm:pt>
    <dgm:pt modelId="{44B945CE-73AC-4533-AA75-5F49BC29E83E}" type="pres">
      <dgm:prSet presAssocID="{525DB6F7-9466-4271-9982-9C8B12615528}" presName="Name25" presStyleLbl="parChTrans1D1" presStyleIdx="0" presStyleCnt="2"/>
      <dgm:spPr/>
      <dgm:t>
        <a:bodyPr/>
        <a:lstStyle/>
        <a:p>
          <a:endParaRPr lang="en-IN"/>
        </a:p>
      </dgm:t>
    </dgm:pt>
    <dgm:pt modelId="{4FA5F845-3D75-4987-8140-548936605A06}" type="pres">
      <dgm:prSet presAssocID="{BC76FC0C-D0B2-4C11-BB77-C942B820657F}" presName="node" presStyleCnt="0"/>
      <dgm:spPr/>
    </dgm:pt>
    <dgm:pt modelId="{8A5905F5-F6E4-4CC6-B044-917A16CC6FC6}" type="pres">
      <dgm:prSet presAssocID="{BC76FC0C-D0B2-4C11-BB77-C942B820657F}" presName="parentNode" presStyleLbl="node1" presStyleIdx="1" presStyleCnt="3">
        <dgm:presLayoutVars>
          <dgm:chMax val="1"/>
          <dgm:bulletEnabled val="1"/>
        </dgm:presLayoutVars>
      </dgm:prSet>
      <dgm:spPr/>
      <dgm:t>
        <a:bodyPr/>
        <a:lstStyle/>
        <a:p>
          <a:endParaRPr lang="en-IN"/>
        </a:p>
      </dgm:t>
    </dgm:pt>
    <dgm:pt modelId="{07E6A8A1-F729-413A-ABDE-078C7AA41D88}" type="pres">
      <dgm:prSet presAssocID="{BC76FC0C-D0B2-4C11-BB77-C942B820657F}" presName="childNode" presStyleLbl="revTx" presStyleIdx="0" presStyleCnt="0">
        <dgm:presLayoutVars>
          <dgm:bulletEnabled val="1"/>
        </dgm:presLayoutVars>
      </dgm:prSet>
      <dgm:spPr/>
      <dgm:t>
        <a:bodyPr/>
        <a:lstStyle/>
        <a:p>
          <a:endParaRPr lang="en-IN"/>
        </a:p>
      </dgm:t>
    </dgm:pt>
    <dgm:pt modelId="{710B816B-CBF3-4D7A-9FEC-AB247129A248}" type="pres">
      <dgm:prSet presAssocID="{1C4483F3-41D9-4250-A271-5A29590B5551}" presName="Name25" presStyleLbl="parChTrans1D1" presStyleIdx="1" presStyleCnt="2"/>
      <dgm:spPr/>
      <dgm:t>
        <a:bodyPr/>
        <a:lstStyle/>
        <a:p>
          <a:endParaRPr lang="en-IN"/>
        </a:p>
      </dgm:t>
    </dgm:pt>
    <dgm:pt modelId="{B894E547-2A56-48C8-97A8-E66B1C983CC4}" type="pres">
      <dgm:prSet presAssocID="{96F9F7BE-1F7A-4350-86EA-37AA839C938D}" presName="node" presStyleCnt="0"/>
      <dgm:spPr/>
    </dgm:pt>
    <dgm:pt modelId="{6C9EC317-9322-4452-BAFB-98771104A662}" type="pres">
      <dgm:prSet presAssocID="{96F9F7BE-1F7A-4350-86EA-37AA839C938D}" presName="parentNode" presStyleLbl="node1" presStyleIdx="2" presStyleCnt="3">
        <dgm:presLayoutVars>
          <dgm:chMax val="1"/>
          <dgm:bulletEnabled val="1"/>
        </dgm:presLayoutVars>
      </dgm:prSet>
      <dgm:spPr/>
      <dgm:t>
        <a:bodyPr/>
        <a:lstStyle/>
        <a:p>
          <a:endParaRPr lang="en-IN"/>
        </a:p>
      </dgm:t>
    </dgm:pt>
    <dgm:pt modelId="{49E3D7CF-3F73-4083-B348-BA22AAE043D3}" type="pres">
      <dgm:prSet presAssocID="{96F9F7BE-1F7A-4350-86EA-37AA839C938D}" presName="childNode" presStyleLbl="revTx" presStyleIdx="0" presStyleCnt="0">
        <dgm:presLayoutVars>
          <dgm:bulletEnabled val="1"/>
        </dgm:presLayoutVars>
      </dgm:prSet>
      <dgm:spPr/>
      <dgm:t>
        <a:bodyPr/>
        <a:lstStyle/>
        <a:p>
          <a:endParaRPr lang="en-IN"/>
        </a:p>
      </dgm:t>
    </dgm:pt>
  </dgm:ptLst>
  <dgm:cxnLst>
    <dgm:cxn modelId="{34D93DE9-4B25-41AA-AC01-1DD25BD6A076}" type="presOf" srcId="{F54A75B9-FAF8-4D20-BE14-A986AE943042}" destId="{FEF9DC2C-E2B8-42A8-BD52-CC2738C1E548}" srcOrd="0" destOrd="0" presId="urn:microsoft.com/office/officeart/2005/8/layout/radial2"/>
    <dgm:cxn modelId="{88E3F03E-682D-4BD8-AA7A-248701685343}" type="presOf" srcId="{BC76FC0C-D0B2-4C11-BB77-C942B820657F}" destId="{8A5905F5-F6E4-4CC6-B044-917A16CC6FC6}" srcOrd="0" destOrd="0" presId="urn:microsoft.com/office/officeart/2005/8/layout/radial2"/>
    <dgm:cxn modelId="{7B41353F-F874-4C9D-A8C5-DBA08FEE0045}" type="presOf" srcId="{525DB6F7-9466-4271-9982-9C8B12615528}" destId="{44B945CE-73AC-4533-AA75-5F49BC29E83E}" srcOrd="0" destOrd="0" presId="urn:microsoft.com/office/officeart/2005/8/layout/radial2"/>
    <dgm:cxn modelId="{C9BC587F-9CE3-4819-BF3F-4C446E7193C2}" srcId="{F54A75B9-FAF8-4D20-BE14-A986AE943042}" destId="{96F9F7BE-1F7A-4350-86EA-37AA839C938D}" srcOrd="1" destOrd="0" parTransId="{1C4483F3-41D9-4250-A271-5A29590B5551}" sibTransId="{A815B339-E9B7-436E-A57C-45566D558C6C}"/>
    <dgm:cxn modelId="{C4DCB754-683B-44B4-923D-E366105F583E}" type="presOf" srcId="{96F9F7BE-1F7A-4350-86EA-37AA839C938D}" destId="{6C9EC317-9322-4452-BAFB-98771104A662}" srcOrd="0" destOrd="0" presId="urn:microsoft.com/office/officeart/2005/8/layout/radial2"/>
    <dgm:cxn modelId="{F7D87F27-D8F2-465C-84C9-EA9BAF24F35F}" type="presOf" srcId="{1C4483F3-41D9-4250-A271-5A29590B5551}" destId="{710B816B-CBF3-4D7A-9FEC-AB247129A248}" srcOrd="0" destOrd="0" presId="urn:microsoft.com/office/officeart/2005/8/layout/radial2"/>
    <dgm:cxn modelId="{C9554763-2F30-4F0F-A169-E174AFC29B2E}" srcId="{F54A75B9-FAF8-4D20-BE14-A986AE943042}" destId="{BC76FC0C-D0B2-4C11-BB77-C942B820657F}" srcOrd="0" destOrd="0" parTransId="{525DB6F7-9466-4271-9982-9C8B12615528}" sibTransId="{5E1C0D83-BF6C-4325-AF99-1D2A5B2C4E5B}"/>
    <dgm:cxn modelId="{42D39497-C707-46C3-9B9A-C7F1E3A15516}" type="presParOf" srcId="{FEF9DC2C-E2B8-42A8-BD52-CC2738C1E548}" destId="{533753DB-14B2-43E2-8D9A-F90F50A4D122}" srcOrd="0" destOrd="0" presId="urn:microsoft.com/office/officeart/2005/8/layout/radial2"/>
    <dgm:cxn modelId="{839EFA84-823E-4371-9AB6-227070E2CF9E}" type="presParOf" srcId="{533753DB-14B2-43E2-8D9A-F90F50A4D122}" destId="{54323C90-FC2B-4D0D-9FE4-0C8078E70070}" srcOrd="0" destOrd="0" presId="urn:microsoft.com/office/officeart/2005/8/layout/radial2"/>
    <dgm:cxn modelId="{5EAB125F-FF0D-417A-9AD5-046CDD2E39DC}" type="presParOf" srcId="{54323C90-FC2B-4D0D-9FE4-0C8078E70070}" destId="{E5FC8EA0-AFF1-4184-B89F-E8C2A313F802}" srcOrd="0" destOrd="0" presId="urn:microsoft.com/office/officeart/2005/8/layout/radial2"/>
    <dgm:cxn modelId="{F31C2B34-E899-4E14-A797-8702023BC68D}" type="presParOf" srcId="{54323C90-FC2B-4D0D-9FE4-0C8078E70070}" destId="{D60B7CFA-FF43-43D7-8EDD-412435B09F2E}" srcOrd="1" destOrd="0" presId="urn:microsoft.com/office/officeart/2005/8/layout/radial2"/>
    <dgm:cxn modelId="{604F34C8-746B-4777-B9A0-273D8090FBB5}" type="presParOf" srcId="{533753DB-14B2-43E2-8D9A-F90F50A4D122}" destId="{44B945CE-73AC-4533-AA75-5F49BC29E83E}" srcOrd="1" destOrd="0" presId="urn:microsoft.com/office/officeart/2005/8/layout/radial2"/>
    <dgm:cxn modelId="{38FB61D8-640E-436D-BA11-9AD067252669}" type="presParOf" srcId="{533753DB-14B2-43E2-8D9A-F90F50A4D122}" destId="{4FA5F845-3D75-4987-8140-548936605A06}" srcOrd="2" destOrd="0" presId="urn:microsoft.com/office/officeart/2005/8/layout/radial2"/>
    <dgm:cxn modelId="{FE9C1D0F-8A9F-4AAA-A0DC-0FCB33099881}" type="presParOf" srcId="{4FA5F845-3D75-4987-8140-548936605A06}" destId="{8A5905F5-F6E4-4CC6-B044-917A16CC6FC6}" srcOrd="0" destOrd="0" presId="urn:microsoft.com/office/officeart/2005/8/layout/radial2"/>
    <dgm:cxn modelId="{DEF4DEBC-5EF7-4809-979A-5324BFBEA9DF}" type="presParOf" srcId="{4FA5F845-3D75-4987-8140-548936605A06}" destId="{07E6A8A1-F729-413A-ABDE-078C7AA41D88}" srcOrd="1" destOrd="0" presId="urn:microsoft.com/office/officeart/2005/8/layout/radial2"/>
    <dgm:cxn modelId="{E4A51234-73C9-41D2-A2DA-D91689F53B09}" type="presParOf" srcId="{533753DB-14B2-43E2-8D9A-F90F50A4D122}" destId="{710B816B-CBF3-4D7A-9FEC-AB247129A248}" srcOrd="3" destOrd="0" presId="urn:microsoft.com/office/officeart/2005/8/layout/radial2"/>
    <dgm:cxn modelId="{9740A45C-3F30-427F-AF1D-A0F6474BEFDF}" type="presParOf" srcId="{533753DB-14B2-43E2-8D9A-F90F50A4D122}" destId="{B894E547-2A56-48C8-97A8-E66B1C983CC4}" srcOrd="4" destOrd="0" presId="urn:microsoft.com/office/officeart/2005/8/layout/radial2"/>
    <dgm:cxn modelId="{92144756-8A67-4664-A343-263182DCEE01}" type="presParOf" srcId="{B894E547-2A56-48C8-97A8-E66B1C983CC4}" destId="{6C9EC317-9322-4452-BAFB-98771104A662}" srcOrd="0" destOrd="0" presId="urn:microsoft.com/office/officeart/2005/8/layout/radial2"/>
    <dgm:cxn modelId="{0D933830-2E6B-43BD-9002-5586D499EAD9}" type="presParOf" srcId="{B894E547-2A56-48C8-97A8-E66B1C983CC4}" destId="{49E3D7CF-3F73-4083-B348-BA22AAE043D3}" srcOrd="1" destOrd="0" presId="urn:microsoft.com/office/officeart/2005/8/layout/radial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9383AC-8D03-4ED8-A11C-DCB3193125EB}" type="doc">
      <dgm:prSet loTypeId="urn:microsoft.com/office/officeart/2005/8/layout/radial4" loCatId="relationship" qsTypeId="urn:microsoft.com/office/officeart/2005/8/quickstyle/3d1" qsCatId="3D" csTypeId="urn:microsoft.com/office/officeart/2005/8/colors/colorful5" csCatId="colorful" phldr="1"/>
      <dgm:spPr/>
      <dgm:t>
        <a:bodyPr/>
        <a:lstStyle/>
        <a:p>
          <a:endParaRPr lang="en-IN"/>
        </a:p>
      </dgm:t>
    </dgm:pt>
    <dgm:pt modelId="{0F8D80B8-20AE-4105-B398-B36B73C51BB3}">
      <dgm:prSet phldrT="[Text]"/>
      <dgm:spPr/>
      <dgm:t>
        <a:bodyPr/>
        <a:lstStyle/>
        <a:p>
          <a:r>
            <a:rPr lang="en-US" smtClean="0"/>
            <a:t>Fractional Form</a:t>
          </a:r>
          <a:endParaRPr lang="en-IN" dirty="0"/>
        </a:p>
      </dgm:t>
    </dgm:pt>
    <dgm:pt modelId="{FA8467A4-6FD0-4C1D-9F61-A70CC3E664DB}" type="parTrans" cxnId="{53C73BDF-3638-4815-A3F5-57510480B48E}">
      <dgm:prSet/>
      <dgm:spPr/>
      <dgm:t>
        <a:bodyPr/>
        <a:lstStyle/>
        <a:p>
          <a:endParaRPr lang="en-IN"/>
        </a:p>
      </dgm:t>
    </dgm:pt>
    <dgm:pt modelId="{1239442A-C435-46A7-86F6-559DE783478C}" type="sibTrans" cxnId="{53C73BDF-3638-4815-A3F5-57510480B48E}">
      <dgm:prSet/>
      <dgm:spPr/>
      <dgm:t>
        <a:bodyPr/>
        <a:lstStyle/>
        <a:p>
          <a:endParaRPr lang="en-IN"/>
        </a:p>
      </dgm:t>
    </dgm:pt>
    <dgm:pt modelId="{E84C3542-B6A0-404F-BA94-B8A7F5F980C1}">
      <dgm:prSet phldrT="[Text]"/>
      <dgm:spPr/>
      <dgm:t>
        <a:bodyPr/>
        <a:lstStyle/>
        <a:p>
          <a:r>
            <a:rPr lang="en-US" smtClean="0"/>
            <a:t>Exponent Notation</a:t>
          </a:r>
          <a:endParaRPr lang="en-IN" dirty="0"/>
        </a:p>
      </dgm:t>
    </dgm:pt>
    <dgm:pt modelId="{71584A9C-B238-4EEE-BA82-FFCF7B02B927}" type="parTrans" cxnId="{EA8782CF-9733-483C-AA0A-2BF21C108614}">
      <dgm:prSet/>
      <dgm:spPr/>
      <dgm:t>
        <a:bodyPr/>
        <a:lstStyle/>
        <a:p>
          <a:endParaRPr lang="en-IN"/>
        </a:p>
      </dgm:t>
    </dgm:pt>
    <dgm:pt modelId="{3CD37D18-BAFA-4ED2-87D3-81771EFD2F6B}" type="sibTrans" cxnId="{EA8782CF-9733-483C-AA0A-2BF21C108614}">
      <dgm:prSet/>
      <dgm:spPr/>
      <dgm:t>
        <a:bodyPr/>
        <a:lstStyle/>
        <a:p>
          <a:endParaRPr lang="en-IN"/>
        </a:p>
      </dgm:t>
    </dgm:pt>
    <dgm:pt modelId="{D5270BE9-FC20-48BE-9DCA-E521A5F0A628}">
      <dgm:prSet phldrT="[Text]"/>
      <dgm:spPr/>
      <dgm:t>
        <a:bodyPr/>
        <a:lstStyle/>
        <a:p>
          <a:r>
            <a:rPr lang="en-US" dirty="0" smtClean="0"/>
            <a:t>Floating Point Numbers</a:t>
          </a:r>
          <a:endParaRPr lang="en-IN" dirty="0"/>
        </a:p>
      </dgm:t>
    </dgm:pt>
    <dgm:pt modelId="{548117B7-ED8B-4FD2-B4AD-2F7A64E980B0}" type="sibTrans" cxnId="{79855E7F-505B-4E11-8DEF-8A18F3B1B7C3}">
      <dgm:prSet/>
      <dgm:spPr/>
      <dgm:t>
        <a:bodyPr/>
        <a:lstStyle/>
        <a:p>
          <a:endParaRPr lang="en-IN"/>
        </a:p>
      </dgm:t>
    </dgm:pt>
    <dgm:pt modelId="{0570CF27-C9F6-4BDA-8426-1FBB5F41FA91}" type="parTrans" cxnId="{79855E7F-505B-4E11-8DEF-8A18F3B1B7C3}">
      <dgm:prSet/>
      <dgm:spPr/>
      <dgm:t>
        <a:bodyPr/>
        <a:lstStyle/>
        <a:p>
          <a:endParaRPr lang="en-IN"/>
        </a:p>
      </dgm:t>
    </dgm:pt>
    <dgm:pt modelId="{DFECFEFB-B433-4AD0-B821-6A32BCD7225E}" type="pres">
      <dgm:prSet presAssocID="{F39383AC-8D03-4ED8-A11C-DCB3193125EB}" presName="cycle" presStyleCnt="0">
        <dgm:presLayoutVars>
          <dgm:chMax val="1"/>
          <dgm:dir/>
          <dgm:animLvl val="ctr"/>
          <dgm:resizeHandles val="exact"/>
        </dgm:presLayoutVars>
      </dgm:prSet>
      <dgm:spPr/>
      <dgm:t>
        <a:bodyPr/>
        <a:lstStyle/>
        <a:p>
          <a:endParaRPr lang="en-IN"/>
        </a:p>
      </dgm:t>
    </dgm:pt>
    <dgm:pt modelId="{1FE917D5-1264-470D-B443-BD766AC0D3CC}" type="pres">
      <dgm:prSet presAssocID="{D5270BE9-FC20-48BE-9DCA-E521A5F0A628}" presName="centerShape" presStyleLbl="node0" presStyleIdx="0" presStyleCnt="1"/>
      <dgm:spPr/>
      <dgm:t>
        <a:bodyPr/>
        <a:lstStyle/>
        <a:p>
          <a:endParaRPr lang="en-IN"/>
        </a:p>
      </dgm:t>
    </dgm:pt>
    <dgm:pt modelId="{7B04F39D-C410-4E7A-9AB0-2E29419BDE2C}" type="pres">
      <dgm:prSet presAssocID="{FA8467A4-6FD0-4C1D-9F61-A70CC3E664DB}" presName="parTrans" presStyleLbl="bgSibTrans2D1" presStyleIdx="0" presStyleCnt="2"/>
      <dgm:spPr/>
      <dgm:t>
        <a:bodyPr/>
        <a:lstStyle/>
        <a:p>
          <a:endParaRPr lang="en-IN"/>
        </a:p>
      </dgm:t>
    </dgm:pt>
    <dgm:pt modelId="{FC4D48EF-320E-45E5-B27E-344309118FB5}" type="pres">
      <dgm:prSet presAssocID="{0F8D80B8-20AE-4105-B398-B36B73C51BB3}" presName="node" presStyleLbl="node1" presStyleIdx="0" presStyleCnt="2">
        <dgm:presLayoutVars>
          <dgm:bulletEnabled val="1"/>
        </dgm:presLayoutVars>
      </dgm:prSet>
      <dgm:spPr/>
      <dgm:t>
        <a:bodyPr/>
        <a:lstStyle/>
        <a:p>
          <a:endParaRPr lang="en-IN"/>
        </a:p>
      </dgm:t>
    </dgm:pt>
    <dgm:pt modelId="{30911E69-1425-4D03-A065-5D7996BB55F4}" type="pres">
      <dgm:prSet presAssocID="{71584A9C-B238-4EEE-BA82-FFCF7B02B927}" presName="parTrans" presStyleLbl="bgSibTrans2D1" presStyleIdx="1" presStyleCnt="2"/>
      <dgm:spPr/>
      <dgm:t>
        <a:bodyPr/>
        <a:lstStyle/>
        <a:p>
          <a:endParaRPr lang="en-IN"/>
        </a:p>
      </dgm:t>
    </dgm:pt>
    <dgm:pt modelId="{E6F36164-D4C1-4F2E-8B5D-3BE322215020}" type="pres">
      <dgm:prSet presAssocID="{E84C3542-B6A0-404F-BA94-B8A7F5F980C1}" presName="node" presStyleLbl="node1" presStyleIdx="1" presStyleCnt="2">
        <dgm:presLayoutVars>
          <dgm:bulletEnabled val="1"/>
        </dgm:presLayoutVars>
      </dgm:prSet>
      <dgm:spPr/>
      <dgm:t>
        <a:bodyPr/>
        <a:lstStyle/>
        <a:p>
          <a:endParaRPr lang="en-IN"/>
        </a:p>
      </dgm:t>
    </dgm:pt>
  </dgm:ptLst>
  <dgm:cxnLst>
    <dgm:cxn modelId="{FB4BEA83-E56E-45A2-A1CE-07F42D7B4EA3}" type="presOf" srcId="{E84C3542-B6A0-404F-BA94-B8A7F5F980C1}" destId="{E6F36164-D4C1-4F2E-8B5D-3BE322215020}" srcOrd="0" destOrd="0" presId="urn:microsoft.com/office/officeart/2005/8/layout/radial4"/>
    <dgm:cxn modelId="{959A6D86-9FFD-4391-945B-24DB6309C1D5}" type="presOf" srcId="{F39383AC-8D03-4ED8-A11C-DCB3193125EB}" destId="{DFECFEFB-B433-4AD0-B821-6A32BCD7225E}" srcOrd="0" destOrd="0" presId="urn:microsoft.com/office/officeart/2005/8/layout/radial4"/>
    <dgm:cxn modelId="{D6CDA495-4282-488E-B6BA-1E9CEEA3A1C7}" type="presOf" srcId="{D5270BE9-FC20-48BE-9DCA-E521A5F0A628}" destId="{1FE917D5-1264-470D-B443-BD766AC0D3CC}" srcOrd="0" destOrd="0" presId="urn:microsoft.com/office/officeart/2005/8/layout/radial4"/>
    <dgm:cxn modelId="{81FCD60C-1FE0-412E-A092-71BD9E3BA389}" type="presOf" srcId="{FA8467A4-6FD0-4C1D-9F61-A70CC3E664DB}" destId="{7B04F39D-C410-4E7A-9AB0-2E29419BDE2C}" srcOrd="0" destOrd="0" presId="urn:microsoft.com/office/officeart/2005/8/layout/radial4"/>
    <dgm:cxn modelId="{EA8782CF-9733-483C-AA0A-2BF21C108614}" srcId="{D5270BE9-FC20-48BE-9DCA-E521A5F0A628}" destId="{E84C3542-B6A0-404F-BA94-B8A7F5F980C1}" srcOrd="1" destOrd="0" parTransId="{71584A9C-B238-4EEE-BA82-FFCF7B02B927}" sibTransId="{3CD37D18-BAFA-4ED2-87D3-81771EFD2F6B}"/>
    <dgm:cxn modelId="{53C73BDF-3638-4815-A3F5-57510480B48E}" srcId="{D5270BE9-FC20-48BE-9DCA-E521A5F0A628}" destId="{0F8D80B8-20AE-4105-B398-B36B73C51BB3}" srcOrd="0" destOrd="0" parTransId="{FA8467A4-6FD0-4C1D-9F61-A70CC3E664DB}" sibTransId="{1239442A-C435-46A7-86F6-559DE783478C}"/>
    <dgm:cxn modelId="{79855E7F-505B-4E11-8DEF-8A18F3B1B7C3}" srcId="{F39383AC-8D03-4ED8-A11C-DCB3193125EB}" destId="{D5270BE9-FC20-48BE-9DCA-E521A5F0A628}" srcOrd="0" destOrd="0" parTransId="{0570CF27-C9F6-4BDA-8426-1FBB5F41FA91}" sibTransId="{548117B7-ED8B-4FD2-B4AD-2F7A64E980B0}"/>
    <dgm:cxn modelId="{C971AB37-F6DC-4345-A389-60699AB10ECC}" type="presOf" srcId="{71584A9C-B238-4EEE-BA82-FFCF7B02B927}" destId="{30911E69-1425-4D03-A065-5D7996BB55F4}" srcOrd="0" destOrd="0" presId="urn:microsoft.com/office/officeart/2005/8/layout/radial4"/>
    <dgm:cxn modelId="{1DA35F10-CEFB-4454-8EA4-91CC5E58DD33}" type="presOf" srcId="{0F8D80B8-20AE-4105-B398-B36B73C51BB3}" destId="{FC4D48EF-320E-45E5-B27E-344309118FB5}" srcOrd="0" destOrd="0" presId="urn:microsoft.com/office/officeart/2005/8/layout/radial4"/>
    <dgm:cxn modelId="{05CCC8E8-38FC-4B01-9C3D-B127C6D7B6F8}" type="presParOf" srcId="{DFECFEFB-B433-4AD0-B821-6A32BCD7225E}" destId="{1FE917D5-1264-470D-B443-BD766AC0D3CC}" srcOrd="0" destOrd="0" presId="urn:microsoft.com/office/officeart/2005/8/layout/radial4"/>
    <dgm:cxn modelId="{D70BCA38-1FA2-495C-AB0B-5CB92CCCC363}" type="presParOf" srcId="{DFECFEFB-B433-4AD0-B821-6A32BCD7225E}" destId="{7B04F39D-C410-4E7A-9AB0-2E29419BDE2C}" srcOrd="1" destOrd="0" presId="urn:microsoft.com/office/officeart/2005/8/layout/radial4"/>
    <dgm:cxn modelId="{E9415BB2-C40C-4AB0-8D42-D963D0687BCA}" type="presParOf" srcId="{DFECFEFB-B433-4AD0-B821-6A32BCD7225E}" destId="{FC4D48EF-320E-45E5-B27E-344309118FB5}" srcOrd="2" destOrd="0" presId="urn:microsoft.com/office/officeart/2005/8/layout/radial4"/>
    <dgm:cxn modelId="{E4BE564C-4DB7-46B2-9932-3372BA5DCBD1}" type="presParOf" srcId="{DFECFEFB-B433-4AD0-B821-6A32BCD7225E}" destId="{30911E69-1425-4D03-A065-5D7996BB55F4}" srcOrd="3" destOrd="0" presId="urn:microsoft.com/office/officeart/2005/8/layout/radial4"/>
    <dgm:cxn modelId="{94764006-3215-4922-9B5D-B8D0185D198D}" type="presParOf" srcId="{DFECFEFB-B433-4AD0-B821-6A32BCD7225E}" destId="{E6F36164-D4C1-4F2E-8B5D-3BE322215020}" srcOrd="4"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5CA602-1519-4DEC-89FE-BD49FF5B3324}">
      <dsp:nvSpPr>
        <dsp:cNvPr id="0" name=""/>
        <dsp:cNvSpPr/>
      </dsp:nvSpPr>
      <dsp:spPr>
        <a:xfrm>
          <a:off x="3064648" y="2350268"/>
          <a:ext cx="1586007" cy="1586007"/>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3180" tIns="43180" rIns="43180" bIns="43180" numCol="1" spcCol="1270" anchor="ctr" anchorCtr="0">
          <a:noAutofit/>
          <a:sp3d extrusionH="28000" prstMaterial="matte"/>
        </a:bodyPr>
        <a:lstStyle/>
        <a:p>
          <a:pPr lvl="0" algn="ctr" defTabSz="1511300">
            <a:lnSpc>
              <a:spcPct val="90000"/>
            </a:lnSpc>
            <a:spcBef>
              <a:spcPct val="0"/>
            </a:spcBef>
            <a:spcAft>
              <a:spcPct val="35000"/>
            </a:spcAft>
          </a:pPr>
          <a:r>
            <a:rPr lang="en-US" sz="3400" b="1" kern="1200" dirty="0" smtClean="0">
              <a:effectLst>
                <a:outerShdw blurRad="38100" dist="38100" dir="2700000" algn="tl">
                  <a:srgbClr val="000000">
                    <a:alpha val="43137"/>
                  </a:srgbClr>
                </a:outerShdw>
              </a:effectLst>
            </a:rPr>
            <a:t>Data Types</a:t>
          </a:r>
          <a:endParaRPr lang="en-IN" sz="3400" b="1" kern="1200" dirty="0">
            <a:effectLst>
              <a:outerShdw blurRad="38100" dist="38100" dir="2700000" algn="tl">
                <a:srgbClr val="000000">
                  <a:alpha val="43137"/>
                </a:srgbClr>
              </a:outerShdw>
            </a:effectLst>
          </a:endParaRPr>
        </a:p>
      </dsp:txBody>
      <dsp:txXfrm>
        <a:off x="3064648" y="2350268"/>
        <a:ext cx="1586007" cy="1586007"/>
      </dsp:txXfrm>
    </dsp:sp>
    <dsp:sp modelId="{12A3756A-E606-4204-9F33-D92117B9CFFF}">
      <dsp:nvSpPr>
        <dsp:cNvPr id="0" name=""/>
        <dsp:cNvSpPr/>
      </dsp:nvSpPr>
      <dsp:spPr>
        <a:xfrm rot="16200000">
          <a:off x="3614252" y="1635180"/>
          <a:ext cx="486798" cy="539242"/>
        </a:xfrm>
        <a:prstGeom prst="rightArrow">
          <a:avLst>
            <a:gd name="adj1" fmla="val 60000"/>
            <a:gd name="adj2" fmla="val 50000"/>
          </a:avLst>
        </a:prstGeom>
        <a:solidFill>
          <a:schemeClr val="accent5">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IN" sz="1700" kern="1200"/>
        </a:p>
      </dsp:txBody>
      <dsp:txXfrm rot="16200000">
        <a:off x="3614252" y="1635180"/>
        <a:ext cx="486798" cy="539242"/>
      </dsp:txXfrm>
    </dsp:sp>
    <dsp:sp modelId="{E3E0F144-0578-43DB-B679-F53C169A4AE3}">
      <dsp:nvSpPr>
        <dsp:cNvPr id="0" name=""/>
        <dsp:cNvSpPr/>
      </dsp:nvSpPr>
      <dsp:spPr>
        <a:xfrm>
          <a:off x="3143948" y="4374"/>
          <a:ext cx="1427406" cy="1427406"/>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lvl="0" algn="ctr" defTabSz="800100" rtl="0">
            <a:lnSpc>
              <a:spcPct val="90000"/>
            </a:lnSpc>
            <a:spcBef>
              <a:spcPct val="0"/>
            </a:spcBef>
            <a:spcAft>
              <a:spcPct val="35000"/>
            </a:spcAft>
          </a:pPr>
          <a:r>
            <a:rPr kumimoji="0" lang="en-US" sz="1800" b="1" i="0" u="none" strike="noStrike" kern="1200" cap="none" spc="0" normalizeH="0" baseline="0" noProof="0" smtClean="0">
              <a:ln/>
              <a:effectLst>
                <a:outerShdw blurRad="38100" dist="38100" dir="2700000" algn="tl">
                  <a:srgbClr val="000000">
                    <a:alpha val="43137"/>
                  </a:srgbClr>
                </a:outerShdw>
              </a:effectLst>
              <a:uLnTx/>
              <a:uFillTx/>
              <a:latin typeface="+mn-lt"/>
              <a:ea typeface="+mn-ea"/>
              <a:cs typeface="+mn-cs"/>
            </a:rPr>
            <a:t>Integers	</a:t>
          </a:r>
          <a:endParaRPr lang="en-IN" sz="1800" kern="1200" dirty="0"/>
        </a:p>
      </dsp:txBody>
      <dsp:txXfrm>
        <a:off x="3143948" y="4374"/>
        <a:ext cx="1427406" cy="1427406"/>
      </dsp:txXfrm>
    </dsp:sp>
    <dsp:sp modelId="{A3BF11DB-4905-4517-AC0B-17C436A7D1EB}">
      <dsp:nvSpPr>
        <dsp:cNvPr id="0" name=""/>
        <dsp:cNvSpPr/>
      </dsp:nvSpPr>
      <dsp:spPr>
        <a:xfrm rot="18900000">
          <a:off x="4489983" y="1997920"/>
          <a:ext cx="486798" cy="539242"/>
        </a:xfrm>
        <a:prstGeom prst="rightArrow">
          <a:avLst>
            <a:gd name="adj1" fmla="val 60000"/>
            <a:gd name="adj2" fmla="val 50000"/>
          </a:avLst>
        </a:prstGeom>
        <a:solidFill>
          <a:schemeClr val="accent5">
            <a:hueOff val="-1419125"/>
            <a:satOff val="5687"/>
            <a:lumOff val="1233"/>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IN" sz="1700" kern="1200"/>
        </a:p>
      </dsp:txBody>
      <dsp:txXfrm rot="18900000">
        <a:off x="4489983" y="1997920"/>
        <a:ext cx="486798" cy="539242"/>
      </dsp:txXfrm>
    </dsp:sp>
    <dsp:sp modelId="{239BA3B2-9EB1-4ACA-BA87-B89FCB4D19FC}">
      <dsp:nvSpPr>
        <dsp:cNvPr id="0" name=""/>
        <dsp:cNvSpPr/>
      </dsp:nvSpPr>
      <dsp:spPr>
        <a:xfrm>
          <a:off x="4858819" y="714697"/>
          <a:ext cx="1427406" cy="1427406"/>
        </a:xfrm>
        <a:prstGeom prst="ellipse">
          <a:avLst/>
        </a:prstGeom>
        <a:solidFill>
          <a:schemeClr val="accent5">
            <a:hueOff val="-1419125"/>
            <a:satOff val="5687"/>
            <a:lumOff val="1233"/>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outerShdw blurRad="38100" dist="38100" dir="2700000" algn="tl">
                  <a:srgbClr val="000000">
                    <a:alpha val="43137"/>
                  </a:srgbClr>
                </a:outerShdw>
              </a:effectLst>
              <a:uLnTx/>
              <a:uFillTx/>
              <a:latin typeface="+mn-lt"/>
              <a:ea typeface="+mn-ea"/>
              <a:cs typeface="+mn-cs"/>
            </a:rPr>
            <a:t>Floating Point Numbers</a:t>
          </a:r>
          <a:endParaRPr lang="en-IN" sz="1800" kern="1200" dirty="0"/>
        </a:p>
      </dsp:txBody>
      <dsp:txXfrm>
        <a:off x="4858819" y="714697"/>
        <a:ext cx="1427406" cy="1427406"/>
      </dsp:txXfrm>
    </dsp:sp>
    <dsp:sp modelId="{3E469431-C74C-41B0-8E70-A1274595DD0B}">
      <dsp:nvSpPr>
        <dsp:cNvPr id="0" name=""/>
        <dsp:cNvSpPr/>
      </dsp:nvSpPr>
      <dsp:spPr>
        <a:xfrm>
          <a:off x="4852722" y="2873650"/>
          <a:ext cx="486798" cy="539242"/>
        </a:xfrm>
        <a:prstGeom prst="rightArrow">
          <a:avLst>
            <a:gd name="adj1" fmla="val 60000"/>
            <a:gd name="adj2" fmla="val 50000"/>
          </a:avLst>
        </a:prstGeom>
        <a:solidFill>
          <a:schemeClr val="accent5">
            <a:hueOff val="-2838251"/>
            <a:satOff val="11375"/>
            <a:lumOff val="2465"/>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IN" sz="1700" kern="1200"/>
        </a:p>
      </dsp:txBody>
      <dsp:txXfrm>
        <a:off x="4852722" y="2873650"/>
        <a:ext cx="486798" cy="539242"/>
      </dsp:txXfrm>
    </dsp:sp>
    <dsp:sp modelId="{7A405504-1ADF-4A84-9D56-313604C1C9D4}">
      <dsp:nvSpPr>
        <dsp:cNvPr id="0" name=""/>
        <dsp:cNvSpPr/>
      </dsp:nvSpPr>
      <dsp:spPr>
        <a:xfrm>
          <a:off x="5569142" y="2429568"/>
          <a:ext cx="1427406" cy="1427406"/>
        </a:xfrm>
        <a:prstGeom prst="ellipse">
          <a:avLst/>
        </a:prstGeom>
        <a:solidFill>
          <a:schemeClr val="accent5">
            <a:hueOff val="-2838251"/>
            <a:satOff val="11375"/>
            <a:lumOff val="2465"/>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outerShdw blurRad="38100" dist="38100" dir="2700000" algn="tl">
                  <a:srgbClr val="000000">
                    <a:alpha val="43137"/>
                  </a:srgbClr>
                </a:outerShdw>
              </a:effectLst>
              <a:uLnTx/>
              <a:uFillTx/>
              <a:latin typeface="+mn-lt"/>
              <a:ea typeface="+mn-ea"/>
              <a:cs typeface="+mn-cs"/>
            </a:rPr>
            <a:t>Complex Numbers</a:t>
          </a:r>
        </a:p>
      </dsp:txBody>
      <dsp:txXfrm>
        <a:off x="5569142" y="2429568"/>
        <a:ext cx="1427406" cy="1427406"/>
      </dsp:txXfrm>
    </dsp:sp>
    <dsp:sp modelId="{0F111002-81D2-426C-A870-05ACBA1F9B72}">
      <dsp:nvSpPr>
        <dsp:cNvPr id="0" name=""/>
        <dsp:cNvSpPr/>
      </dsp:nvSpPr>
      <dsp:spPr>
        <a:xfrm rot="2700000">
          <a:off x="4489983" y="3749381"/>
          <a:ext cx="486798" cy="539242"/>
        </a:xfrm>
        <a:prstGeom prst="rightArrow">
          <a:avLst>
            <a:gd name="adj1" fmla="val 60000"/>
            <a:gd name="adj2" fmla="val 50000"/>
          </a:avLst>
        </a:prstGeom>
        <a:solidFill>
          <a:schemeClr val="accent5">
            <a:hueOff val="-4257376"/>
            <a:satOff val="17062"/>
            <a:lumOff val="3698"/>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IN" sz="1700" kern="1200"/>
        </a:p>
      </dsp:txBody>
      <dsp:txXfrm rot="2700000">
        <a:off x="4489983" y="3749381"/>
        <a:ext cx="486798" cy="539242"/>
      </dsp:txXfrm>
    </dsp:sp>
    <dsp:sp modelId="{08855101-D26A-4862-85FB-A7CF1054411C}">
      <dsp:nvSpPr>
        <dsp:cNvPr id="0" name=""/>
        <dsp:cNvSpPr/>
      </dsp:nvSpPr>
      <dsp:spPr>
        <a:xfrm>
          <a:off x="4858819" y="4144439"/>
          <a:ext cx="1427406" cy="1427406"/>
        </a:xfrm>
        <a:prstGeom prst="ellipse">
          <a:avLst/>
        </a:prstGeom>
        <a:solidFill>
          <a:schemeClr val="accent5">
            <a:hueOff val="-4257376"/>
            <a:satOff val="17062"/>
            <a:lumOff val="3698"/>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outerShdw blurRad="38100" dist="38100" dir="2700000" algn="tl">
                  <a:srgbClr val="000000">
                    <a:alpha val="43137"/>
                  </a:srgbClr>
                </a:outerShdw>
              </a:effectLst>
              <a:uLnTx/>
              <a:uFillTx/>
              <a:latin typeface="+mn-lt"/>
              <a:ea typeface="+mn-ea"/>
              <a:cs typeface="+mn-cs"/>
            </a:rPr>
            <a:t>Strings</a:t>
          </a:r>
        </a:p>
      </dsp:txBody>
      <dsp:txXfrm>
        <a:off x="4858819" y="4144439"/>
        <a:ext cx="1427406" cy="1427406"/>
      </dsp:txXfrm>
    </dsp:sp>
    <dsp:sp modelId="{20304525-BA59-4B8B-B96C-18EF62D1FA20}">
      <dsp:nvSpPr>
        <dsp:cNvPr id="0" name=""/>
        <dsp:cNvSpPr/>
      </dsp:nvSpPr>
      <dsp:spPr>
        <a:xfrm rot="5400000">
          <a:off x="3614252" y="4112120"/>
          <a:ext cx="486798" cy="539242"/>
        </a:xfrm>
        <a:prstGeom prst="rightArrow">
          <a:avLst>
            <a:gd name="adj1" fmla="val 60000"/>
            <a:gd name="adj2" fmla="val 50000"/>
          </a:avLst>
        </a:prstGeom>
        <a:solidFill>
          <a:schemeClr val="accent5">
            <a:hueOff val="-5676501"/>
            <a:satOff val="22749"/>
            <a:lumOff val="493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IN" sz="1700" kern="1200"/>
        </a:p>
      </dsp:txBody>
      <dsp:txXfrm rot="5400000">
        <a:off x="3614252" y="4112120"/>
        <a:ext cx="486798" cy="539242"/>
      </dsp:txXfrm>
    </dsp:sp>
    <dsp:sp modelId="{EBB422CE-4683-4DFD-9A54-8235A9B0FD39}">
      <dsp:nvSpPr>
        <dsp:cNvPr id="0" name=""/>
        <dsp:cNvSpPr/>
      </dsp:nvSpPr>
      <dsp:spPr>
        <a:xfrm>
          <a:off x="3143948" y="4854762"/>
          <a:ext cx="1427406" cy="1427406"/>
        </a:xfrm>
        <a:prstGeom prst="ellipse">
          <a:avLst/>
        </a:prstGeom>
        <a:solidFill>
          <a:schemeClr val="accent5">
            <a:hueOff val="-5676501"/>
            <a:satOff val="22749"/>
            <a:lumOff val="493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lvl="0" algn="ctr" defTabSz="800100" rtl="0">
            <a:lnSpc>
              <a:spcPct val="90000"/>
            </a:lnSpc>
            <a:spcBef>
              <a:spcPct val="0"/>
            </a:spcBef>
            <a:spcAft>
              <a:spcPct val="35000"/>
            </a:spcAft>
          </a:pPr>
          <a:r>
            <a:rPr kumimoji="0" lang="en-US" sz="1800" b="1" i="0" u="none" strike="noStrike" kern="1200" cap="none" spc="0" normalizeH="0" baseline="0" noProof="0" dirty="0" err="1" smtClean="0">
              <a:ln/>
              <a:effectLst>
                <a:outerShdw blurRad="38100" dist="38100" dir="2700000" algn="tl">
                  <a:srgbClr val="000000">
                    <a:alpha val="43137"/>
                  </a:srgbClr>
                </a:outerShdw>
              </a:effectLst>
              <a:uLnTx/>
              <a:uFillTx/>
              <a:latin typeface="+mn-lt"/>
              <a:ea typeface="+mn-ea"/>
              <a:cs typeface="+mn-cs"/>
            </a:rPr>
            <a:t>Tuples</a:t>
          </a:r>
          <a:endParaRPr kumimoji="0" lang="en-US" sz="1800" b="1" i="0" u="none" strike="noStrike" kern="1200" cap="none" spc="0" normalizeH="0" baseline="0" noProof="0" dirty="0" smtClean="0">
            <a:ln/>
            <a:effectLst>
              <a:outerShdw blurRad="38100" dist="38100" dir="2700000" algn="tl">
                <a:srgbClr val="000000">
                  <a:alpha val="43137"/>
                </a:srgbClr>
              </a:outerShdw>
            </a:effectLst>
            <a:uLnTx/>
            <a:uFillTx/>
            <a:latin typeface="+mn-lt"/>
            <a:ea typeface="+mn-ea"/>
            <a:cs typeface="+mn-cs"/>
          </a:endParaRPr>
        </a:p>
      </dsp:txBody>
      <dsp:txXfrm>
        <a:off x="3143948" y="4854762"/>
        <a:ext cx="1427406" cy="1427406"/>
      </dsp:txXfrm>
    </dsp:sp>
    <dsp:sp modelId="{ACD20C00-4CF6-43D8-8B89-BE0FEC4B2DA5}">
      <dsp:nvSpPr>
        <dsp:cNvPr id="0" name=""/>
        <dsp:cNvSpPr/>
      </dsp:nvSpPr>
      <dsp:spPr>
        <a:xfrm rot="8100000">
          <a:off x="2738522" y="3749381"/>
          <a:ext cx="486798" cy="539242"/>
        </a:xfrm>
        <a:prstGeom prst="rightArrow">
          <a:avLst>
            <a:gd name="adj1" fmla="val 60000"/>
            <a:gd name="adj2" fmla="val 50000"/>
          </a:avLst>
        </a:prstGeom>
        <a:solidFill>
          <a:schemeClr val="accent5">
            <a:hueOff val="-7095626"/>
            <a:satOff val="28436"/>
            <a:lumOff val="6163"/>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IN" sz="1700" kern="1200"/>
        </a:p>
      </dsp:txBody>
      <dsp:txXfrm rot="8100000">
        <a:off x="2738522" y="3749381"/>
        <a:ext cx="486798" cy="539242"/>
      </dsp:txXfrm>
    </dsp:sp>
    <dsp:sp modelId="{AE952FD6-5BF7-4C3B-AB79-43609C2BC298}">
      <dsp:nvSpPr>
        <dsp:cNvPr id="0" name=""/>
        <dsp:cNvSpPr/>
      </dsp:nvSpPr>
      <dsp:spPr>
        <a:xfrm>
          <a:off x="1429077" y="4144439"/>
          <a:ext cx="1427406" cy="1427406"/>
        </a:xfrm>
        <a:prstGeom prst="ellipse">
          <a:avLst/>
        </a:prstGeom>
        <a:solidFill>
          <a:schemeClr val="accent5">
            <a:hueOff val="-7095626"/>
            <a:satOff val="28436"/>
            <a:lumOff val="6163"/>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sp3d extrusionH="28000" prstMaterial="matte"/>
        </a:bodyPr>
        <a:lstStyle/>
        <a:p>
          <a:pPr lvl="0" algn="ctr" defTabSz="755650">
            <a:lnSpc>
              <a:spcPct val="90000"/>
            </a:lnSpc>
            <a:spcBef>
              <a:spcPct val="0"/>
            </a:spcBef>
            <a:spcAft>
              <a:spcPct val="35000"/>
            </a:spcAft>
          </a:pPr>
          <a:r>
            <a:rPr lang="en-US" sz="1700" kern="1200" dirty="0" smtClean="0"/>
            <a:t>List</a:t>
          </a:r>
          <a:endParaRPr lang="en-IN" sz="1700" kern="1200" dirty="0"/>
        </a:p>
      </dsp:txBody>
      <dsp:txXfrm>
        <a:off x="1429077" y="4144439"/>
        <a:ext cx="1427406" cy="1427406"/>
      </dsp:txXfrm>
    </dsp:sp>
    <dsp:sp modelId="{09435185-48A1-49F2-85AE-8463655E61E3}">
      <dsp:nvSpPr>
        <dsp:cNvPr id="0" name=""/>
        <dsp:cNvSpPr/>
      </dsp:nvSpPr>
      <dsp:spPr>
        <a:xfrm rot="10800000">
          <a:off x="2375783" y="2873650"/>
          <a:ext cx="486798" cy="539242"/>
        </a:xfrm>
        <a:prstGeom prst="rightArrow">
          <a:avLst>
            <a:gd name="adj1" fmla="val 60000"/>
            <a:gd name="adj2" fmla="val 50000"/>
          </a:avLst>
        </a:prstGeom>
        <a:solidFill>
          <a:schemeClr val="accent5">
            <a:hueOff val="-8514751"/>
            <a:satOff val="34124"/>
            <a:lumOff val="7395"/>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IN" sz="1700" kern="1200"/>
        </a:p>
      </dsp:txBody>
      <dsp:txXfrm rot="10800000">
        <a:off x="2375783" y="2873650"/>
        <a:ext cx="486798" cy="539242"/>
      </dsp:txXfrm>
    </dsp:sp>
    <dsp:sp modelId="{825374BF-8E7C-432F-8160-DE793DA53946}">
      <dsp:nvSpPr>
        <dsp:cNvPr id="0" name=""/>
        <dsp:cNvSpPr/>
      </dsp:nvSpPr>
      <dsp:spPr>
        <a:xfrm>
          <a:off x="718754" y="2429568"/>
          <a:ext cx="1427406" cy="1427406"/>
        </a:xfrm>
        <a:prstGeom prst="ellipse">
          <a:avLst/>
        </a:prstGeom>
        <a:solidFill>
          <a:schemeClr val="accent5">
            <a:hueOff val="-8514751"/>
            <a:satOff val="34124"/>
            <a:lumOff val="7395"/>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sp3d extrusionH="28000" prstMaterial="matte"/>
        </a:bodyPr>
        <a:lstStyle/>
        <a:p>
          <a:pPr lvl="0" algn="ctr" defTabSz="755650">
            <a:lnSpc>
              <a:spcPct val="90000"/>
            </a:lnSpc>
            <a:spcBef>
              <a:spcPct val="0"/>
            </a:spcBef>
            <a:spcAft>
              <a:spcPct val="35000"/>
            </a:spcAft>
          </a:pPr>
          <a:r>
            <a:rPr lang="en-US" sz="1700" kern="1200" dirty="0" smtClean="0"/>
            <a:t>None</a:t>
          </a:r>
          <a:endParaRPr lang="en-IN" sz="1700" kern="1200" dirty="0"/>
        </a:p>
      </dsp:txBody>
      <dsp:txXfrm>
        <a:off x="718754" y="2429568"/>
        <a:ext cx="1427406" cy="1427406"/>
      </dsp:txXfrm>
    </dsp:sp>
    <dsp:sp modelId="{F6044FEC-BBD0-458F-9337-4DF87501EE85}">
      <dsp:nvSpPr>
        <dsp:cNvPr id="0" name=""/>
        <dsp:cNvSpPr/>
      </dsp:nvSpPr>
      <dsp:spPr>
        <a:xfrm rot="13500000">
          <a:off x="2738522" y="1997920"/>
          <a:ext cx="486798" cy="539242"/>
        </a:xfrm>
        <a:prstGeom prst="rightArrow">
          <a:avLst>
            <a:gd name="adj1" fmla="val 60000"/>
            <a:gd name="adj2" fmla="val 50000"/>
          </a:avLst>
        </a:prstGeom>
        <a:solidFill>
          <a:schemeClr val="accent5">
            <a:hueOff val="-9933876"/>
            <a:satOff val="39811"/>
            <a:lumOff val="8628"/>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IN" sz="1700" kern="1200"/>
        </a:p>
      </dsp:txBody>
      <dsp:txXfrm rot="13500000">
        <a:off x="2738522" y="1997920"/>
        <a:ext cx="486798" cy="539242"/>
      </dsp:txXfrm>
    </dsp:sp>
    <dsp:sp modelId="{B214B9E9-884A-49B7-8BC7-4D96DF8BF648}">
      <dsp:nvSpPr>
        <dsp:cNvPr id="0" name=""/>
        <dsp:cNvSpPr/>
      </dsp:nvSpPr>
      <dsp:spPr>
        <a:xfrm>
          <a:off x="1429077" y="714697"/>
          <a:ext cx="1427406" cy="1427406"/>
        </a:xfrm>
        <a:prstGeom prst="ellipse">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sp3d extrusionH="28000" prstMaterial="matte"/>
        </a:bodyPr>
        <a:lstStyle/>
        <a:p>
          <a:pPr lvl="0" algn="ctr" defTabSz="800100" rtl="0">
            <a:lnSpc>
              <a:spcPct val="90000"/>
            </a:lnSpc>
            <a:spcBef>
              <a:spcPct val="0"/>
            </a:spcBef>
            <a:spcAft>
              <a:spcPct val="35000"/>
            </a:spcAft>
          </a:pPr>
          <a:r>
            <a:rPr kumimoji="0" lang="en-US" sz="1700" b="1" i="0" u="none" strike="noStrike" kern="1200" cap="none" spc="0" normalizeH="0" baseline="0" noProof="0" dirty="0" smtClean="0">
              <a:ln/>
              <a:effectLst>
                <a:outerShdw blurRad="38100" dist="38100" dir="2700000" algn="tl">
                  <a:srgbClr val="000000">
                    <a:alpha val="43137"/>
                  </a:srgbClr>
                </a:outerShdw>
              </a:effectLst>
              <a:uLnTx/>
              <a:uFillTx/>
              <a:latin typeface="+mn-lt"/>
              <a:ea typeface="+mn-ea"/>
              <a:cs typeface="+mn-cs"/>
            </a:rPr>
            <a:t>Dictionary</a:t>
          </a:r>
        </a:p>
      </dsp:txBody>
      <dsp:txXfrm>
        <a:off x="1429077" y="714697"/>
        <a:ext cx="1427406" cy="142740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0B816B-CBF3-4D7A-9FEC-AB247129A248}">
      <dsp:nvSpPr>
        <dsp:cNvPr id="0" name=""/>
        <dsp:cNvSpPr/>
      </dsp:nvSpPr>
      <dsp:spPr>
        <a:xfrm rot="1742946">
          <a:off x="1890082" y="2592909"/>
          <a:ext cx="783047" cy="67324"/>
        </a:xfrm>
        <a:custGeom>
          <a:avLst/>
          <a:gdLst/>
          <a:ahLst/>
          <a:cxnLst/>
          <a:rect l="0" t="0" r="0" b="0"/>
          <a:pathLst>
            <a:path>
              <a:moveTo>
                <a:pt x="0" y="33662"/>
              </a:moveTo>
              <a:lnTo>
                <a:pt x="783047" y="33662"/>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4B945CE-73AC-4533-AA75-5F49BC29E83E}">
      <dsp:nvSpPr>
        <dsp:cNvPr id="0" name=""/>
        <dsp:cNvSpPr/>
      </dsp:nvSpPr>
      <dsp:spPr>
        <a:xfrm rot="19907122">
          <a:off x="1885840" y="1318549"/>
          <a:ext cx="900446" cy="67324"/>
        </a:xfrm>
        <a:custGeom>
          <a:avLst/>
          <a:gdLst/>
          <a:ahLst/>
          <a:cxnLst/>
          <a:rect l="0" t="0" r="0" b="0"/>
          <a:pathLst>
            <a:path>
              <a:moveTo>
                <a:pt x="0" y="33662"/>
              </a:moveTo>
              <a:lnTo>
                <a:pt x="900446" y="33662"/>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60B7CFA-FF43-43D7-8EDD-412435B09F2E}">
      <dsp:nvSpPr>
        <dsp:cNvPr id="0" name=""/>
        <dsp:cNvSpPr/>
      </dsp:nvSpPr>
      <dsp:spPr>
        <a:xfrm>
          <a:off x="1295" y="853198"/>
          <a:ext cx="2280046" cy="2280046"/>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A5905F5-F6E4-4CC6-B044-917A16CC6FC6}">
      <dsp:nvSpPr>
        <dsp:cNvPr id="0" name=""/>
        <dsp:cNvSpPr/>
      </dsp:nvSpPr>
      <dsp:spPr>
        <a:xfrm>
          <a:off x="2656964" y="199440"/>
          <a:ext cx="1276387" cy="1276387"/>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smtClean="0">
              <a:effectLst>
                <a:outerShdw blurRad="38100" dist="38100" dir="2700000" algn="tl">
                  <a:srgbClr val="000000">
                    <a:alpha val="43137"/>
                  </a:srgbClr>
                </a:outerShdw>
              </a:effectLst>
            </a:rPr>
            <a:t>Signed Integers</a:t>
          </a:r>
          <a:endParaRPr lang="en-IN" sz="1900" b="1" kern="1200" dirty="0">
            <a:effectLst>
              <a:outerShdw blurRad="38100" dist="38100" dir="2700000" algn="tl">
                <a:srgbClr val="000000">
                  <a:alpha val="43137"/>
                </a:srgbClr>
              </a:outerShdw>
            </a:effectLst>
          </a:endParaRPr>
        </a:p>
      </dsp:txBody>
      <dsp:txXfrm>
        <a:off x="2656964" y="199440"/>
        <a:ext cx="1276387" cy="1276387"/>
      </dsp:txXfrm>
    </dsp:sp>
    <dsp:sp modelId="{6C9EC317-9322-4452-BAFB-98771104A662}">
      <dsp:nvSpPr>
        <dsp:cNvPr id="0" name=""/>
        <dsp:cNvSpPr/>
      </dsp:nvSpPr>
      <dsp:spPr>
        <a:xfrm>
          <a:off x="2537831" y="2464794"/>
          <a:ext cx="1368028" cy="1368028"/>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smtClean="0">
              <a:effectLst>
                <a:outerShdw blurRad="38100" dist="38100" dir="2700000" algn="tl">
                  <a:srgbClr val="000000">
                    <a:alpha val="43137"/>
                  </a:srgbClr>
                </a:outerShdw>
              </a:effectLst>
            </a:rPr>
            <a:t>Booleans</a:t>
          </a:r>
          <a:endParaRPr lang="en-IN" sz="1900" b="1" kern="1200" dirty="0">
            <a:effectLst>
              <a:outerShdw blurRad="38100" dist="38100" dir="2700000" algn="tl">
                <a:srgbClr val="000000">
                  <a:alpha val="43137"/>
                </a:srgbClr>
              </a:outerShdw>
            </a:effectLst>
          </a:endParaRPr>
        </a:p>
      </dsp:txBody>
      <dsp:txXfrm>
        <a:off x="2537831" y="2464794"/>
        <a:ext cx="1368028" cy="136802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016F2-B6ED-42E5-8E54-3C6B19592197}" type="datetimeFigureOut">
              <a:rPr lang="en-US" smtClean="0"/>
              <a:pPr/>
              <a:t>8/4/2020</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05696F-DCF2-4690-8A98-9515D05694EB}"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54763-DEE3-4C80-8709-AD268736AE5C}" type="datetimeFigureOut">
              <a:rPr lang="en-US" smtClean="0"/>
              <a:pPr/>
              <a:t>8/4/2020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8E3DC-0B46-48CA-85FC-1799844C0218}"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36</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37</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38</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39</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40</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41</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42</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43</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44</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45</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28</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46</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47</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48</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49</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50</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51</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52</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53</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54</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55</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29</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56</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57</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58</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59</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60</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61</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62</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63</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64</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65</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30</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66</a:t>
            </a:fld>
            <a:endParaRPr lang="en-I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67</a:t>
            </a:fld>
            <a:endParaRPr lang="en-I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68</a:t>
            </a:fld>
            <a:endParaRPr lang="en-I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69</a:t>
            </a:fld>
            <a:endParaRPr lang="en-I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70</a:t>
            </a:fld>
            <a:endParaRPr lang="en-I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71</a:t>
            </a:fld>
            <a:endParaRPr lang="en-I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72</a:t>
            </a:fld>
            <a:endParaRPr lang="en-I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73</a:t>
            </a:fld>
            <a:endParaRPr lang="en-I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74</a:t>
            </a:fld>
            <a:endParaRPr lang="en-I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75</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31</a:t>
            </a:fld>
            <a:endParaRPr lang="en-I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76</a:t>
            </a:fld>
            <a:endParaRPr lang="en-I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77</a:t>
            </a:fld>
            <a:endParaRPr lang="en-I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78</a:t>
            </a:fld>
            <a:endParaRPr lang="en-I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79</a:t>
            </a:fld>
            <a:endParaRPr lang="en-I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80</a:t>
            </a:fld>
            <a:endParaRPr lang="en-IN"/>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81</a:t>
            </a:fld>
            <a:endParaRPr lang="en-IN"/>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82</a:t>
            </a:fld>
            <a:endParaRPr lang="en-I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83</a:t>
            </a:fld>
            <a:endParaRPr lang="en-I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84</a:t>
            </a:fld>
            <a:endParaRPr lang="en-IN"/>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32</a:t>
            </a:fld>
            <a:endParaRPr lang="en-IN"/>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86</a:t>
            </a:fld>
            <a:endParaRPr lang="en-IN"/>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87</a:t>
            </a:fld>
            <a:endParaRPr lang="en-IN"/>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88</a:t>
            </a:fld>
            <a:endParaRPr lang="en-IN"/>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89</a:t>
            </a:fld>
            <a:endParaRPr lang="en-IN"/>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90</a:t>
            </a:fld>
            <a:endParaRPr lang="en-IN"/>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91</a:t>
            </a:fld>
            <a:endParaRPr lang="en-IN"/>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92</a:t>
            </a:fld>
            <a:endParaRPr lang="en-IN"/>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93</a:t>
            </a:fld>
            <a:endParaRPr lang="en-IN"/>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94</a:t>
            </a:fld>
            <a:endParaRPr lang="en-IN"/>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95</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33</a:t>
            </a:fld>
            <a:endParaRPr lang="en-IN"/>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96</a:t>
            </a:fld>
            <a:endParaRPr lang="en-IN"/>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97</a:t>
            </a:fld>
            <a:endParaRPr lang="en-IN"/>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98</a:t>
            </a:fld>
            <a:endParaRPr lang="en-IN"/>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99</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34</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6260" y="5414165"/>
            <a:ext cx="7772400" cy="859205"/>
          </a:xfrm>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96260" y="4345230"/>
            <a:ext cx="6400800" cy="1140865"/>
          </a:xfrm>
        </p:spPr>
        <p:txBody>
          <a:bodyPr>
            <a:normAutofit/>
          </a:bodyPr>
          <a:lstStyle>
            <a:lvl1pPr marL="0" indent="0" algn="l">
              <a:buNone/>
              <a:defRPr sz="2800">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2195"/>
            <a:ext cx="8229600"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3835"/>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5" y="274637"/>
            <a:ext cx="7016195"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31545" y="1443835"/>
            <a:ext cx="701619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8229600"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882907"/>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512770"/>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882907"/>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512770"/>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8/4/2020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8/4/2020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8/4/2020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8/4/2020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071802" y="5000636"/>
            <a:ext cx="4429156" cy="1214446"/>
          </a:xfrm>
        </p:spPr>
        <p:txBody>
          <a:bodyPr>
            <a:noAutofit/>
          </a:bodyPr>
          <a:lstStyle/>
          <a:p>
            <a:pPr algn="ctr"/>
            <a:r>
              <a:rPr lang="en-US" sz="4000" b="1" u="sng" dirty="0" smtClean="0">
                <a:solidFill>
                  <a:srgbClr val="FFFF00"/>
                </a:solidFill>
                <a:effectLst>
                  <a:outerShdw blurRad="38100" dist="38100" dir="2700000" algn="tl">
                    <a:srgbClr val="000000">
                      <a:alpha val="43137"/>
                    </a:srgbClr>
                  </a:outerShdw>
                </a:effectLst>
              </a:rPr>
              <a:t>CHAPTER </a:t>
            </a:r>
            <a:r>
              <a:rPr lang="en-US" sz="4000" b="1" u="sng" smtClean="0">
                <a:solidFill>
                  <a:srgbClr val="FFFF00"/>
                </a:solidFill>
                <a:effectLst>
                  <a:outerShdw blurRad="38100" dist="38100" dir="2700000" algn="tl">
                    <a:srgbClr val="000000">
                      <a:alpha val="43137"/>
                    </a:srgbClr>
                  </a:outerShdw>
                </a:effectLst>
              </a:rPr>
              <a:t>- 09</a:t>
            </a:r>
            <a:r>
              <a:rPr lang="en-US" sz="4000" b="1" u="sng" dirty="0" smtClean="0">
                <a:solidFill>
                  <a:srgbClr val="FFFF00"/>
                </a:solidFill>
                <a:effectLst>
                  <a:outerShdw blurRad="38100" dist="38100" dir="2700000" algn="tl">
                    <a:srgbClr val="000000">
                      <a:alpha val="43137"/>
                    </a:srgbClr>
                  </a:outerShdw>
                </a:effectLst>
              </a:rPr>
              <a:t/>
            </a:r>
            <a:br>
              <a:rPr lang="en-US" sz="4000" b="1" u="sng" dirty="0" smtClean="0">
                <a:solidFill>
                  <a:srgbClr val="FFFF00"/>
                </a:solidFill>
                <a:effectLst>
                  <a:outerShdw blurRad="38100" dist="38100" dir="2700000" algn="tl">
                    <a:srgbClr val="000000">
                      <a:alpha val="43137"/>
                    </a:srgbClr>
                  </a:outerShdw>
                </a:effectLst>
              </a:rPr>
            </a:br>
            <a:r>
              <a:rPr lang="en-US" sz="4000" b="1" u="sng" dirty="0" smtClean="0">
                <a:solidFill>
                  <a:srgbClr val="FFFF00"/>
                </a:solidFill>
                <a:effectLst>
                  <a:outerShdw blurRad="38100" dist="38100" dir="2700000" algn="tl">
                    <a:srgbClr val="000000">
                      <a:alpha val="43137"/>
                    </a:srgbClr>
                  </a:outerShdw>
                </a:effectLst>
              </a:rPr>
              <a:t>DATA HANDLING</a:t>
            </a:r>
            <a:endParaRPr lang="en-US" sz="4000" b="1" u="sng" dirty="0">
              <a:solidFill>
                <a:srgbClr val="FFFF00"/>
              </a:solidFill>
              <a:effectLst>
                <a:outerShdw blurRad="38100" dist="38100" dir="2700000" algn="tl">
                  <a:srgbClr val="000000">
                    <a:alpha val="43137"/>
                  </a:srgbClr>
                </a:outerShdw>
              </a:effectLst>
            </a:endParaRPr>
          </a:p>
        </p:txBody>
      </p:sp>
      <p:pic>
        <p:nvPicPr>
          <p:cNvPr id="5" name="Picture 2" descr="C:\Users\Sainik\Desktop\1375575119python article.jpg"/>
          <p:cNvPicPr>
            <a:picLocks noChangeAspect="1" noChangeArrowheads="1"/>
          </p:cNvPicPr>
          <p:nvPr/>
        </p:nvPicPr>
        <p:blipFill>
          <a:blip r:embed="rId3" cstate="print"/>
          <a:srcRect/>
          <a:stretch>
            <a:fillRect/>
          </a:stretch>
        </p:blipFill>
        <p:spPr bwMode="auto">
          <a:xfrm>
            <a:off x="1857356" y="357166"/>
            <a:ext cx="6929486" cy="4757255"/>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NUMBERS</a:t>
            </a:r>
          </a:p>
        </p:txBody>
      </p:sp>
      <p:sp>
        <p:nvSpPr>
          <p:cNvPr id="6" name="Content Placeholder 2"/>
          <p:cNvSpPr>
            <a:spLocks noGrp="1"/>
          </p:cNvSpPr>
          <p:nvPr>
            <p:ph idx="1"/>
          </p:nvPr>
        </p:nvSpPr>
        <p:spPr>
          <a:xfrm>
            <a:off x="1571604" y="1643050"/>
            <a:ext cx="7286676" cy="4214842"/>
          </a:xfrm>
        </p:spPr>
        <p:txBody>
          <a:bodyPr>
            <a:noAutofit/>
          </a:bodyPr>
          <a:lstStyle/>
          <a:p>
            <a:pPr algn="just">
              <a:buNone/>
            </a:pPr>
            <a:r>
              <a:rPr lang="en-US" sz="3200" b="1" dirty="0" smtClean="0">
                <a:effectLst>
                  <a:outerShdw blurRad="38100" dist="38100" dir="2700000" algn="tl">
                    <a:srgbClr val="000000">
                      <a:alpha val="43137"/>
                    </a:srgbClr>
                  </a:outerShdw>
                </a:effectLst>
              </a:rPr>
              <a:t>	</a:t>
            </a:r>
          </a:p>
          <a:p>
            <a:pPr algn="just">
              <a:buNone/>
            </a:pPr>
            <a:r>
              <a:rPr lang="en-US" sz="3200" b="1" dirty="0" smtClean="0">
                <a:effectLst>
                  <a:outerShdw blurRad="38100" dist="38100" dir="2700000" algn="tl">
                    <a:srgbClr val="000000">
                      <a:alpha val="43137"/>
                    </a:srgbClr>
                  </a:outerShdw>
                </a:effectLst>
              </a:rPr>
              <a:t>		The numbers can be represented in the python as:</a:t>
            </a:r>
          </a:p>
          <a:p>
            <a:pPr algn="just">
              <a:buNone/>
            </a:pP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i</a:t>
            </a:r>
            <a:r>
              <a:rPr lang="en-US" sz="3200" b="1" dirty="0" smtClean="0">
                <a:effectLst>
                  <a:outerShdw blurRad="38100" dist="38100" dir="2700000" algn="tl">
                    <a:srgbClr val="000000">
                      <a:alpha val="43137"/>
                    </a:srgbClr>
                  </a:outerShdw>
                </a:effectLst>
              </a:rPr>
              <a:t>)	Integers.	</a:t>
            </a:r>
          </a:p>
          <a:p>
            <a:pPr algn="just">
              <a:buNone/>
            </a:pPr>
            <a:r>
              <a:rPr lang="en-US" sz="3200" b="1" dirty="0" smtClean="0">
                <a:effectLst>
                  <a:outerShdw blurRad="38100" dist="38100" dir="2700000" algn="tl">
                    <a:srgbClr val="000000">
                      <a:alpha val="43137"/>
                    </a:srgbClr>
                  </a:outerShdw>
                </a:effectLst>
              </a:rPr>
              <a:t>		(ii)	Floating point Numbers.</a:t>
            </a:r>
          </a:p>
          <a:p>
            <a:pPr algn="just">
              <a:buNone/>
            </a:pPr>
            <a:r>
              <a:rPr lang="en-US" sz="3200" b="1" dirty="0" smtClean="0">
                <a:effectLst>
                  <a:outerShdw blurRad="38100" dist="38100" dir="2700000" algn="tl">
                    <a:srgbClr val="000000">
                      <a:alpha val="43137"/>
                    </a:srgbClr>
                  </a:outerShdw>
                </a:effectLst>
              </a:rPr>
              <a:t>		(iii)	Complex Numbers.</a:t>
            </a:r>
            <a:endParaRPr lang="en-IN" sz="3200" b="1" dirty="0" smtClean="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14480" y="3000372"/>
            <a:ext cx="6643734" cy="1143008"/>
          </a:xfrm>
        </p:spPr>
        <p:txBody>
          <a:bodyPr>
            <a:normAutofit/>
          </a:bodyPr>
          <a:lstStyle/>
          <a:p>
            <a:pPr marL="514350" indent="-514350" algn="ctr"/>
            <a:r>
              <a:rPr lang="en-US" sz="4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Thank You</a:t>
            </a:r>
            <a:endParaRPr lang="en-IN" sz="4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714612" y="3071810"/>
            <a:ext cx="4643470" cy="785818"/>
          </a:xfrm>
        </p:spPr>
        <p:style>
          <a:lnRef idx="0">
            <a:schemeClr val="accent6"/>
          </a:lnRef>
          <a:fillRef idx="3">
            <a:schemeClr val="accent6"/>
          </a:fillRef>
          <a:effectRef idx="3">
            <a:schemeClr val="accent6"/>
          </a:effectRef>
          <a:fontRef idx="minor">
            <a:schemeClr val="lt1"/>
          </a:fontRef>
        </p:style>
        <p:txBody>
          <a:bodyPr>
            <a:normAutofit/>
          </a:bodyPr>
          <a:lstStyle/>
          <a:p>
            <a:pPr marL="514350" indent="-514350" algn="ctr"/>
            <a:r>
              <a:rPr lang="en-I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IN"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a:t>
            </a:r>
            <a:r>
              <a:rPr lang="en-I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INTEGERS</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 (</a:t>
            </a:r>
            <a:r>
              <a:rPr lang="en-IN" b="1" dirty="0" err="1" smtClean="0">
                <a:solidFill>
                  <a:srgbClr val="FFFF00"/>
                </a:solidFill>
                <a:effectLst>
                  <a:outerShdw blurRad="38100" dist="38100" dir="2700000" algn="tl">
                    <a:srgbClr val="000000">
                      <a:alpha val="43137"/>
                    </a:srgbClr>
                  </a:outerShdw>
                </a:effectLst>
              </a:rPr>
              <a:t>i</a:t>
            </a:r>
            <a:r>
              <a:rPr lang="en-IN" b="1" dirty="0" smtClean="0">
                <a:solidFill>
                  <a:srgbClr val="FFFF00"/>
                </a:solidFill>
                <a:effectLst>
                  <a:outerShdw blurRad="38100" dist="38100" dir="2700000" algn="tl">
                    <a:srgbClr val="000000">
                      <a:alpha val="43137"/>
                    </a:srgbClr>
                  </a:outerShdw>
                </a:effectLst>
              </a:rPr>
              <a:t>)		INTEGERS</a:t>
            </a:r>
          </a:p>
        </p:txBody>
      </p:sp>
      <p:sp>
        <p:nvSpPr>
          <p:cNvPr id="6" name="Content Placeholder 2"/>
          <p:cNvSpPr>
            <a:spLocks noGrp="1"/>
          </p:cNvSpPr>
          <p:nvPr>
            <p:ph idx="1"/>
          </p:nvPr>
        </p:nvSpPr>
        <p:spPr>
          <a:xfrm>
            <a:off x="1571604" y="1643050"/>
            <a:ext cx="7286676" cy="4500594"/>
          </a:xfrm>
        </p:spPr>
        <p:txBody>
          <a:bodyPr>
            <a:noAutofit/>
          </a:bodyPr>
          <a:lstStyle/>
          <a:p>
            <a:pPr algn="just">
              <a:buNone/>
            </a:pPr>
            <a:r>
              <a:rPr lang="en-IN" sz="3200" b="1" dirty="0" smtClean="0">
                <a:effectLst>
                  <a:outerShdw blurRad="38100" dist="38100" dir="2700000" algn="tl">
                    <a:srgbClr val="000000">
                      <a:alpha val="43137"/>
                    </a:srgbClr>
                  </a:outerShdw>
                </a:effectLst>
              </a:rPr>
              <a:t>		</a:t>
            </a:r>
          </a:p>
          <a:p>
            <a:pPr algn="just">
              <a:buNone/>
            </a:pPr>
            <a:endParaRPr lang="en-IN" sz="3200" b="1" dirty="0" smtClean="0">
              <a:solidFill>
                <a:schemeClr val="bg2"/>
              </a:solidFill>
              <a:effectLst>
                <a:outerShdw blurRad="38100" dist="38100" dir="2700000" algn="tl">
                  <a:srgbClr val="000000">
                    <a:alpha val="43137"/>
                  </a:srgbClr>
                </a:outerShdw>
              </a:effectLst>
            </a:endParaRPr>
          </a:p>
          <a:p>
            <a:pPr algn="just">
              <a:buNone/>
            </a:pPr>
            <a:r>
              <a:rPr lang="en-IN" sz="3200" b="1" dirty="0" smtClean="0">
                <a:solidFill>
                  <a:schemeClr val="bg2"/>
                </a:solidFill>
                <a:effectLst>
                  <a:outerShdw blurRad="38100" dist="38100" dir="2700000" algn="tl">
                    <a:srgbClr val="000000">
                      <a:alpha val="43137"/>
                    </a:srgbClr>
                  </a:outerShdw>
                </a:effectLst>
              </a:rPr>
              <a:t>			</a:t>
            </a:r>
            <a:r>
              <a:rPr lang="en-US" sz="3200" b="1" dirty="0" smtClean="0">
                <a:solidFill>
                  <a:schemeClr val="bg2"/>
                </a:solidFill>
                <a:effectLst>
                  <a:outerShdw blurRad="38100" dist="38100" dir="2700000" algn="tl">
                    <a:srgbClr val="000000">
                      <a:alpha val="43137"/>
                    </a:srgbClr>
                  </a:outerShdw>
                </a:effectLst>
              </a:rPr>
              <a:t>Integers numbers are whole numbers (without any fractional part).</a:t>
            </a:r>
          </a:p>
          <a:p>
            <a:pPr algn="just">
              <a:buNone/>
            </a:pPr>
            <a:r>
              <a:rPr lang="en-US" sz="3200" b="1" dirty="0" smtClean="0">
                <a:solidFill>
                  <a:schemeClr val="bg2"/>
                </a:solidFill>
                <a:effectLst>
                  <a:outerShdw blurRad="38100" dist="38100" dir="2700000" algn="tl">
                    <a:srgbClr val="000000">
                      <a:alpha val="43137"/>
                    </a:srgbClr>
                  </a:outerShdw>
                </a:effectLst>
              </a:rPr>
              <a:t>	For example: 123,-789 etc</a:t>
            </a:r>
            <a:r>
              <a:rPr lang="en-US" sz="3200" b="1" i="1" dirty="0" smtClean="0">
                <a:solidFill>
                  <a:schemeClr val="bg2"/>
                </a:solidFill>
                <a:effectLst>
                  <a:outerShdw blurRad="38100" dist="38100" dir="2700000" algn="tl">
                    <a:srgbClr val="000000">
                      <a:alpha val="43137"/>
                    </a:srgbClr>
                  </a:outerShdw>
                </a:effectLst>
              </a:rPr>
              <a:t>.</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TYPES OF INTEGERS</a:t>
            </a:r>
          </a:p>
        </p:txBody>
      </p:sp>
      <p:sp>
        <p:nvSpPr>
          <p:cNvPr id="6" name="Content Placeholder 2"/>
          <p:cNvSpPr>
            <a:spLocks noGrp="1"/>
          </p:cNvSpPr>
          <p:nvPr>
            <p:ph idx="1"/>
          </p:nvPr>
        </p:nvSpPr>
        <p:spPr>
          <a:xfrm>
            <a:off x="1571604" y="1643050"/>
            <a:ext cx="7286676" cy="4500594"/>
          </a:xfrm>
        </p:spPr>
        <p:txBody>
          <a:bodyPr>
            <a:noAutofit/>
          </a:bodyPr>
          <a:lstStyle/>
          <a:p>
            <a:pPr algn="just">
              <a:buNone/>
            </a:pPr>
            <a:r>
              <a:rPr lang="en-US" sz="3200" b="1" i="1" dirty="0" smtClean="0">
                <a:solidFill>
                  <a:schemeClr val="bg2"/>
                </a:solidFill>
                <a:effectLst>
                  <a:outerShdw blurRad="38100" dist="38100" dir="2700000" algn="tl">
                    <a:srgbClr val="000000">
                      <a:alpha val="43137"/>
                    </a:srgbClr>
                  </a:outerShdw>
                </a:effectLst>
              </a:rPr>
              <a:t>There are two types of integers:</a:t>
            </a:r>
          </a:p>
          <a:p>
            <a:pPr marL="571500" indent="-571500" algn="just">
              <a:buAutoNum type="romanLcParenBoth"/>
            </a:pPr>
            <a:r>
              <a:rPr lang="en-US" sz="3200" b="1" i="1" dirty="0" smtClean="0">
                <a:solidFill>
                  <a:srgbClr val="FFFF00"/>
                </a:solidFill>
                <a:effectLst>
                  <a:outerShdw blurRad="38100" dist="38100" dir="2700000" algn="tl">
                    <a:srgbClr val="000000">
                      <a:alpha val="43137"/>
                    </a:srgbClr>
                  </a:outerShdw>
                </a:effectLst>
              </a:rPr>
              <a:t>Integers (Signed).</a:t>
            </a:r>
          </a:p>
          <a:p>
            <a:pPr marL="571500" indent="-571500" algn="just">
              <a:buAutoNum type="romanLcParenBoth"/>
            </a:pPr>
            <a:r>
              <a:rPr lang="en-US" sz="3200" b="1" i="1" dirty="0" smtClean="0">
                <a:solidFill>
                  <a:srgbClr val="FFFF00"/>
                </a:solidFill>
                <a:effectLst>
                  <a:outerShdw blurRad="38100" dist="38100" dir="2700000" algn="tl">
                    <a:srgbClr val="000000">
                      <a:alpha val="43137"/>
                    </a:srgbClr>
                  </a:outerShdw>
                </a:effectLst>
              </a:rPr>
              <a:t>Booleans.</a:t>
            </a:r>
          </a:p>
          <a:p>
            <a:pPr algn="just">
              <a:buNone/>
            </a:pPr>
            <a:endParaRPr lang="en-IN" sz="3200" b="1" dirty="0" smtClean="0">
              <a:effectLst>
                <a:outerShdw blurRad="38100" dist="38100" dir="2700000" algn="tl">
                  <a:srgbClr val="000000">
                    <a:alpha val="43137"/>
                  </a:srgbClr>
                </a:outerShdw>
              </a:effectLst>
            </a:endParaRPr>
          </a:p>
        </p:txBody>
      </p:sp>
      <p:graphicFrame>
        <p:nvGraphicFramePr>
          <p:cNvPr id="4" name="Diagram 3"/>
          <p:cNvGraphicFramePr/>
          <p:nvPr/>
        </p:nvGraphicFramePr>
        <p:xfrm>
          <a:off x="2857488" y="2825736"/>
          <a:ext cx="6096000" cy="4032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15"/>
          <p:cNvSpPr/>
          <p:nvPr/>
        </p:nvSpPr>
        <p:spPr>
          <a:xfrm>
            <a:off x="3143240" y="4214818"/>
            <a:ext cx="1643074" cy="10001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28600" lvl="1" indent="-228600" algn="l" defTabSz="1155700">
              <a:lnSpc>
                <a:spcPct val="90000"/>
              </a:lnSpc>
              <a:spcBef>
                <a:spcPct val="0"/>
              </a:spcBef>
              <a:spcAft>
                <a:spcPct val="15000"/>
              </a:spcAft>
            </a:pPr>
            <a:endParaRPr lang="en-US" sz="2600" kern="1200" dirty="0" smtClean="0"/>
          </a:p>
          <a:p>
            <a:pPr marL="228600" lvl="1" indent="-228600" algn="ctr" defTabSz="1155700">
              <a:lnSpc>
                <a:spcPct val="90000"/>
              </a:lnSpc>
              <a:spcBef>
                <a:spcPct val="0"/>
              </a:spcBef>
              <a:spcAft>
                <a:spcPct val="15000"/>
              </a:spcAft>
            </a:pPr>
            <a:r>
              <a:rPr lang="en-US" sz="2600" b="1" kern="1200" dirty="0" smtClean="0">
                <a:effectLst>
                  <a:outerShdw blurRad="38100" dist="38100" dir="2700000" algn="tl">
                    <a:srgbClr val="000000">
                      <a:alpha val="43137"/>
                    </a:srgbClr>
                  </a:outerShdw>
                </a:effectLst>
              </a:rPr>
              <a:t>Types </a:t>
            </a:r>
          </a:p>
          <a:p>
            <a:pPr marL="228600" lvl="1" indent="-228600" algn="ctr" defTabSz="1155700">
              <a:lnSpc>
                <a:spcPct val="90000"/>
              </a:lnSpc>
              <a:spcBef>
                <a:spcPct val="0"/>
              </a:spcBef>
              <a:spcAft>
                <a:spcPct val="15000"/>
              </a:spcAft>
            </a:pPr>
            <a:r>
              <a:rPr lang="en-US" sz="2600" b="1" kern="1200" dirty="0" smtClean="0">
                <a:effectLst>
                  <a:outerShdw blurRad="38100" dist="38100" dir="2700000" algn="tl">
                    <a:srgbClr val="000000">
                      <a:alpha val="43137"/>
                    </a:srgbClr>
                  </a:outerShdw>
                </a:effectLst>
              </a:rPr>
              <a:t>of </a:t>
            </a:r>
          </a:p>
          <a:p>
            <a:pPr marL="228600" lvl="1" indent="-228600" algn="ctr" defTabSz="1155700">
              <a:lnSpc>
                <a:spcPct val="90000"/>
              </a:lnSpc>
              <a:spcBef>
                <a:spcPct val="0"/>
              </a:spcBef>
              <a:spcAft>
                <a:spcPct val="15000"/>
              </a:spcAft>
            </a:pPr>
            <a:r>
              <a:rPr lang="en-US" sz="2600" b="1" kern="1200" dirty="0" smtClean="0">
                <a:effectLst>
                  <a:outerShdw blurRad="38100" dist="38100" dir="2700000" algn="tl">
                    <a:srgbClr val="000000">
                      <a:alpha val="43137"/>
                    </a:srgbClr>
                  </a:outerShdw>
                </a:effectLst>
              </a:rPr>
              <a:t>Integers</a:t>
            </a:r>
            <a:endParaRPr lang="en-IN" sz="2600" b="1" kern="1200" dirty="0">
              <a:effectLst>
                <a:outerShdw blurRad="38100" dist="38100" dir="2700000" algn="tl">
                  <a:srgbClr val="000000">
                    <a:alpha val="43137"/>
                  </a:srgbClr>
                </a:outerShdw>
              </a:effectLst>
            </a:endParaRPr>
          </a:p>
          <a:p>
            <a:pPr marL="228600" lvl="1" indent="-228600" algn="ctr" defTabSz="1155700">
              <a:lnSpc>
                <a:spcPct val="90000"/>
              </a:lnSpc>
              <a:spcBef>
                <a:spcPct val="0"/>
              </a:spcBef>
              <a:spcAft>
                <a:spcPct val="15000"/>
              </a:spcAft>
              <a:buChar char="••"/>
            </a:pPr>
            <a:endParaRPr lang="en-IN" sz="2600" kern="1200" dirty="0"/>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571736" y="2928934"/>
            <a:ext cx="5357850" cy="785818"/>
          </a:xfrm>
        </p:spPr>
        <p:style>
          <a:lnRef idx="0">
            <a:schemeClr val="accent3"/>
          </a:lnRef>
          <a:fillRef idx="3">
            <a:schemeClr val="accent3"/>
          </a:fillRef>
          <a:effectRef idx="3">
            <a:schemeClr val="accent3"/>
          </a:effectRef>
          <a:fontRef idx="minor">
            <a:schemeClr val="lt1"/>
          </a:fontRef>
        </p:style>
        <p:txBody>
          <a:bodyPr>
            <a:normAutofit/>
          </a:bodyPr>
          <a:lstStyle/>
          <a:p>
            <a:pPr marL="514350" indent="-514350" algn="ctr"/>
            <a:r>
              <a:rPr lang="en-IN"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TYPES OF INTEGERS</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1571604" y="1643050"/>
            <a:ext cx="7286676" cy="4500594"/>
          </a:xfrm>
        </p:spPr>
        <p:txBody>
          <a:bodyPr>
            <a:noAutofit/>
          </a:bodyPr>
          <a:lstStyle/>
          <a:p>
            <a:pPr>
              <a:buNone/>
            </a:pPr>
            <a:endParaRPr lang="en-US" sz="3200" b="1" dirty="0" smtClean="0">
              <a:effectLst>
                <a:outerShdw blurRad="38100" dist="38100" dir="2700000" algn="tl">
                  <a:srgbClr val="000000">
                    <a:alpha val="43137"/>
                  </a:srgbClr>
                </a:outerShdw>
              </a:effectLst>
            </a:endParaRPr>
          </a:p>
          <a:p>
            <a:pPr algn="just">
              <a:buNone/>
            </a:pPr>
            <a:r>
              <a:rPr lang="en-US" sz="3200" b="1" i="1" dirty="0" smtClean="0">
                <a:solidFill>
                  <a:srgbClr val="FFFF00"/>
                </a:solidFill>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Integers can be of any length. Its only limited by the memory available. </a:t>
            </a:r>
          </a:p>
          <a:p>
            <a:pPr algn="just">
              <a:buNone/>
            </a:pPr>
            <a:r>
              <a:rPr lang="en-US" sz="3200" b="1" i="1" dirty="0" smtClean="0">
                <a:solidFill>
                  <a:srgbClr val="FFFF00"/>
                </a:solidFill>
                <a:effectLst>
                  <a:outerShdw blurRad="38100" dist="38100" dir="2700000" algn="tl">
                    <a:srgbClr val="000000">
                      <a:alpha val="43137"/>
                    </a:srgbClr>
                  </a:outerShdw>
                </a:effectLst>
              </a:rPr>
              <a:t>			</a:t>
            </a:r>
          </a:p>
          <a:p>
            <a:pPr algn="just">
              <a:buNone/>
            </a:pPr>
            <a:r>
              <a:rPr lang="en-US" sz="3200" b="1" i="1" dirty="0" smtClean="0">
                <a:solidFill>
                  <a:srgbClr val="FFFF00"/>
                </a:solidFill>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It’s a signed representation, i.e., the integers can be positive or negative.</a:t>
            </a:r>
          </a:p>
          <a:p>
            <a:pPr algn="just">
              <a:buNone/>
            </a:pPr>
            <a:endParaRPr lang="en-IN" sz="3200" b="1" dirty="0" smtClean="0">
              <a:effectLst>
                <a:outerShdw blurRad="38100" dist="38100" dir="2700000" algn="tl">
                  <a:srgbClr val="000000">
                    <a:alpha val="43137"/>
                  </a:srgbClr>
                </a:outerShdw>
              </a:effectLst>
            </a:endParaRPr>
          </a:p>
        </p:txBody>
      </p:sp>
      <p:sp>
        <p:nvSpPr>
          <p:cNvPr id="5"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a:t>
            </a:r>
            <a:r>
              <a:rPr lang="en-IN" b="1" dirty="0" err="1" smtClean="0">
                <a:solidFill>
                  <a:srgbClr val="FFFF00"/>
                </a:solidFill>
                <a:effectLst>
                  <a:outerShdw blurRad="38100" dist="38100" dir="2700000" algn="tl">
                    <a:srgbClr val="000000">
                      <a:alpha val="43137"/>
                    </a:srgbClr>
                  </a:outerShdw>
                </a:effectLst>
              </a:rPr>
              <a:t>i</a:t>
            </a:r>
            <a:r>
              <a:rPr lang="en-IN" b="1" dirty="0" smtClean="0">
                <a:solidFill>
                  <a:srgbClr val="FFFF00"/>
                </a:solidFill>
                <a:effectLst>
                  <a:outerShdw blurRad="38100" dist="38100" dir="2700000" algn="tl">
                    <a:srgbClr val="000000">
                      <a:alpha val="43137"/>
                    </a:srgbClr>
                  </a:outerShdw>
                </a:effectLst>
              </a:rPr>
              <a:t>)	INTEGERS (SIGNED)</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857488" y="3071810"/>
            <a:ext cx="4714908" cy="785818"/>
          </a:xfrm>
        </p:spPr>
        <p:style>
          <a:lnRef idx="0">
            <a:schemeClr val="accent2"/>
          </a:lnRef>
          <a:fillRef idx="3">
            <a:schemeClr val="accent2"/>
          </a:fillRef>
          <a:effectRef idx="3">
            <a:schemeClr val="accent2"/>
          </a:effectRef>
          <a:fontRef idx="minor">
            <a:schemeClr val="lt1"/>
          </a:fontRef>
        </p:style>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(ii) 	BOOLEANS</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(ii) 	BOOLEANS</a:t>
            </a:r>
          </a:p>
        </p:txBody>
      </p:sp>
      <p:sp>
        <p:nvSpPr>
          <p:cNvPr id="6" name="Content Placeholder 2"/>
          <p:cNvSpPr>
            <a:spLocks noGrp="1"/>
          </p:cNvSpPr>
          <p:nvPr>
            <p:ph idx="1"/>
          </p:nvPr>
        </p:nvSpPr>
        <p:spPr>
          <a:xfrm>
            <a:off x="1571604" y="1643050"/>
            <a:ext cx="7286676" cy="4500594"/>
          </a:xfrm>
        </p:spPr>
        <p:txBody>
          <a:bodyPr>
            <a:noAutofit/>
          </a:bodyPr>
          <a:lstStyle/>
          <a:p>
            <a:pPr>
              <a:buNone/>
            </a:pPr>
            <a:endParaRPr lang="en-US" sz="3200" b="1" dirty="0" smtClean="0">
              <a:effectLst>
                <a:outerShdw blurRad="38100" dist="38100" dir="2700000" algn="tl">
                  <a:srgbClr val="000000">
                    <a:alpha val="43137"/>
                  </a:srgbClr>
                </a:outerShdw>
              </a:effectLst>
            </a:endParaRPr>
          </a:p>
          <a:p>
            <a:pPr algn="just">
              <a:buNone/>
            </a:pPr>
            <a:r>
              <a:rPr lang="en-US" sz="3200" b="1" i="1" dirty="0" smtClean="0">
                <a:solidFill>
                  <a:srgbClr val="FFFF00"/>
                </a:solidFill>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Boolean data types are the truth values, i.e.,  True form or False form.</a:t>
            </a:r>
          </a:p>
          <a:p>
            <a:pPr algn="just">
              <a:buNone/>
            </a:pPr>
            <a:r>
              <a:rPr lang="en-US" sz="3200" b="1" dirty="0" smtClean="0">
                <a:effectLst>
                  <a:outerShdw blurRad="38100" dist="38100" dir="2700000" algn="tl">
                    <a:srgbClr val="000000">
                      <a:alpha val="43137"/>
                    </a:srgbClr>
                  </a:outerShdw>
                </a:effectLst>
              </a:rPr>
              <a:t>	</a:t>
            </a:r>
          </a:p>
          <a:p>
            <a:pPr algn="just">
              <a:buNone/>
            </a:pPr>
            <a:r>
              <a:rPr lang="en-US" sz="3200" b="1" dirty="0" smtClean="0">
                <a:effectLst>
                  <a:outerShdw blurRad="38100" dist="38100" dir="2700000" algn="tl">
                    <a:srgbClr val="000000">
                      <a:alpha val="43137"/>
                    </a:srgbClr>
                  </a:outerShdw>
                </a:effectLst>
              </a:rPr>
              <a:t>		Boolean data type is a one kind of integer type they can be represented in the integer form i.e., 0 and 1.</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(ii) 	BOOLEANS</a:t>
            </a:r>
          </a:p>
        </p:txBody>
      </p:sp>
      <p:sp>
        <p:nvSpPr>
          <p:cNvPr id="6" name="Content Placeholder 2"/>
          <p:cNvSpPr>
            <a:spLocks noGrp="1"/>
          </p:cNvSpPr>
          <p:nvPr>
            <p:ph idx="1"/>
          </p:nvPr>
        </p:nvSpPr>
        <p:spPr>
          <a:xfrm>
            <a:off x="1571604" y="1643050"/>
            <a:ext cx="7286676" cy="4500594"/>
          </a:xfrm>
        </p:spPr>
        <p:txBody>
          <a:bodyPr>
            <a:noAutofit/>
          </a:bodyPr>
          <a:lstStyle/>
          <a:p>
            <a:pPr>
              <a:buNone/>
            </a:pPr>
            <a:endParaRPr lang="en-US" sz="3200" b="1" dirty="0" smtClean="0">
              <a:effectLst>
                <a:outerShdw blurRad="38100" dist="38100" dir="2700000" algn="tl">
                  <a:srgbClr val="000000">
                    <a:alpha val="43137"/>
                  </a:srgbClr>
                </a:outerShdw>
              </a:effectLst>
            </a:endParaRPr>
          </a:p>
          <a:p>
            <a:pPr algn="just">
              <a:buNone/>
            </a:pPr>
            <a:r>
              <a:rPr lang="en-US" sz="3200" b="1" i="1" dirty="0" smtClean="0">
                <a:solidFill>
                  <a:srgbClr val="FFFF00"/>
                </a:solidFill>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practically one can execute  as</a:t>
            </a:r>
          </a:p>
          <a:p>
            <a:pPr algn="just">
              <a:buNone/>
            </a:pPr>
            <a:endParaRPr lang="en-US" b="1" dirty="0" smtClean="0">
              <a:effectLst>
                <a:outerShdw blurRad="38100" dist="38100" dir="2700000" algn="tl">
                  <a:srgbClr val="000000">
                    <a:alpha val="43137"/>
                  </a:srgbClr>
                </a:outerShdw>
              </a:effectLst>
            </a:endParaRPr>
          </a:p>
          <a:p>
            <a:pPr algn="just">
              <a:buNone/>
            </a:pPr>
            <a:r>
              <a:rPr lang="en-US" sz="3200" b="1" dirty="0" smtClean="0">
                <a:effectLst>
                  <a:outerShdw blurRad="38100" dist="38100" dir="2700000" algn="tl">
                    <a:srgbClr val="000000">
                      <a:alpha val="43137"/>
                    </a:srgbClr>
                  </a:outerShdw>
                </a:effectLst>
              </a:rPr>
              <a:t>	&gt;&gt;&gt;</a:t>
            </a:r>
            <a:r>
              <a:rPr lang="en-US" sz="3200" b="1" dirty="0" err="1" smtClean="0">
                <a:effectLst>
                  <a:outerShdw blurRad="38100" dist="38100" dir="2700000" algn="tl">
                    <a:srgbClr val="000000">
                      <a:alpha val="43137"/>
                    </a:srgbClr>
                  </a:outerShdw>
                </a:effectLst>
              </a:rPr>
              <a:t>bool</a:t>
            </a:r>
            <a:r>
              <a:rPr lang="en-US" sz="3200" b="1" dirty="0" smtClean="0">
                <a:effectLst>
                  <a:outerShdw blurRad="38100" dist="38100" dir="2700000" algn="tl">
                    <a:srgbClr val="000000">
                      <a:alpha val="43137"/>
                    </a:srgbClr>
                  </a:outerShdw>
                </a:effectLst>
              </a:rPr>
              <a:t>(0)  </a:t>
            </a:r>
          </a:p>
          <a:p>
            <a:pPr algn="just">
              <a:buNone/>
            </a:pPr>
            <a:r>
              <a:rPr lang="en-US" sz="3200" b="1" dirty="0" smtClean="0">
                <a:effectLst>
                  <a:outerShdw blurRad="38100" dist="38100" dir="2700000" algn="tl">
                    <a:srgbClr val="000000">
                      <a:alpha val="43137"/>
                    </a:srgbClr>
                  </a:outerShdw>
                </a:effectLst>
              </a:rPr>
              <a:t>		will give  result as false </a:t>
            </a:r>
          </a:p>
          <a:p>
            <a:pPr algn="just">
              <a:buNone/>
            </a:pPr>
            <a:r>
              <a:rPr lang="en-US" sz="3200" b="1" dirty="0" smtClean="0">
                <a:effectLst>
                  <a:outerShdw blurRad="38100" dist="38100" dir="2700000" algn="tl">
                    <a:srgbClr val="000000">
                      <a:alpha val="43137"/>
                    </a:srgbClr>
                  </a:outerShdw>
                </a:effectLst>
              </a:rPr>
              <a:t>		</a:t>
            </a:r>
          </a:p>
          <a:p>
            <a:pPr algn="just">
              <a:buNone/>
            </a:pPr>
            <a:r>
              <a:rPr lang="en-US" sz="3200" b="1" dirty="0" smtClean="0">
                <a:effectLst>
                  <a:outerShdw blurRad="38100" dist="38100" dir="2700000" algn="tl">
                    <a:srgbClr val="000000">
                      <a:alpha val="43137"/>
                    </a:srgbClr>
                  </a:outerShdw>
                </a:effectLst>
              </a:rPr>
              <a:t>	&gt;&gt;&gt;</a:t>
            </a:r>
            <a:r>
              <a:rPr lang="en-US" sz="3200" b="1" dirty="0" err="1" smtClean="0">
                <a:effectLst>
                  <a:outerShdw blurRad="38100" dist="38100" dir="2700000" algn="tl">
                    <a:srgbClr val="000000">
                      <a:alpha val="43137"/>
                    </a:srgbClr>
                  </a:outerShdw>
                </a:effectLst>
              </a:rPr>
              <a:t>bool</a:t>
            </a:r>
            <a:r>
              <a:rPr lang="en-US" sz="3200" b="1" dirty="0" smtClean="0">
                <a:effectLst>
                  <a:outerShdw blurRad="38100" dist="38100" dir="2700000" algn="tl">
                    <a:srgbClr val="000000">
                      <a:alpha val="43137"/>
                    </a:srgbClr>
                  </a:outerShdw>
                </a:effectLst>
              </a:rPr>
              <a:t>(true) </a:t>
            </a:r>
          </a:p>
          <a:p>
            <a:pPr algn="just">
              <a:buNone/>
            </a:pPr>
            <a:r>
              <a:rPr lang="en-US" sz="3200" b="1" dirty="0" smtClean="0">
                <a:effectLst>
                  <a:outerShdw blurRad="38100" dist="38100" dir="2700000" algn="tl">
                    <a:srgbClr val="000000">
                      <a:alpha val="43137"/>
                    </a:srgbClr>
                  </a:outerShdw>
                </a:effectLst>
              </a:rPr>
              <a:t>		will produce 1 result.</a:t>
            </a:r>
          </a:p>
          <a:p>
            <a:pPr algn="just">
              <a:buNone/>
            </a:pPr>
            <a:endParaRPr lang="en-IN" sz="3200" b="1" dirty="0" smtClean="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643174" y="3071810"/>
            <a:ext cx="4929222" cy="785818"/>
          </a:xfrm>
        </p:spPr>
        <p:style>
          <a:lnRef idx="0">
            <a:schemeClr val="accent4"/>
          </a:lnRef>
          <a:fillRef idx="3">
            <a:schemeClr val="accent4"/>
          </a:fillRef>
          <a:effectRef idx="3">
            <a:schemeClr val="accent4"/>
          </a:effectRef>
          <a:fontRef idx="minor">
            <a:schemeClr val="lt1"/>
          </a:fontRef>
        </p:style>
        <p:txBody>
          <a:bodyPr>
            <a:normAutofit/>
          </a:bodyPr>
          <a:lstStyle/>
          <a:p>
            <a:pPr marL="514350" indent="-514350" algn="ctr"/>
            <a:r>
              <a:rPr lang="en-IN" b="1" dirty="0" err="1" smtClean="0">
                <a:solidFill>
                  <a:srgbClr val="FFFF00"/>
                </a:solidFill>
                <a:effectLst>
                  <a:outerShdw blurRad="38100" dist="38100" dir="2700000" algn="tl">
                    <a:srgbClr val="000000">
                      <a:alpha val="43137"/>
                    </a:srgbClr>
                  </a:outerShdw>
                </a:effectLst>
              </a:rPr>
              <a:t>str</a:t>
            </a:r>
            <a:r>
              <a:rPr lang="en-IN" b="1" dirty="0" smtClean="0">
                <a:solidFill>
                  <a:srgbClr val="FFFF00"/>
                </a:solidFill>
                <a:effectLst>
                  <a:outerShdw blurRad="38100" dist="38100" dir="2700000" algn="tl">
                    <a:srgbClr val="000000">
                      <a:alpha val="43137"/>
                    </a:srgbClr>
                  </a:outerShdw>
                </a:effectLst>
              </a:rPr>
              <a:t> (  ) Function</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28596" y="4998687"/>
            <a:ext cx="7358114" cy="859205"/>
          </a:xfrm>
        </p:spPr>
        <p:txBody>
          <a:bodyPr>
            <a:normAutofit/>
          </a:bodyPr>
          <a:lstStyle/>
          <a:p>
            <a:r>
              <a:rPr lang="en-IN" b="1" dirty="0" smtClean="0">
                <a:solidFill>
                  <a:srgbClr val="FFFF00"/>
                </a:solidFill>
                <a:effectLst>
                  <a:outerShdw blurRad="38100" dist="38100" dir="2700000" algn="tl">
                    <a:srgbClr val="000000">
                      <a:alpha val="43137"/>
                    </a:srgbClr>
                  </a:outerShdw>
                </a:effectLst>
              </a:rPr>
              <a:t>Unit 2:</a:t>
            </a:r>
            <a:endParaRPr lang="en-US" dirty="0">
              <a:solidFill>
                <a:srgbClr val="FFFF00"/>
              </a:solidFill>
              <a:effectLst>
                <a:outerShdw blurRad="38100" dist="38100" dir="2700000" algn="tl">
                  <a:srgbClr val="000000">
                    <a:alpha val="43137"/>
                  </a:srgbClr>
                </a:outerShdw>
              </a:effectLst>
            </a:endParaRPr>
          </a:p>
        </p:txBody>
      </p:sp>
      <p:sp>
        <p:nvSpPr>
          <p:cNvPr id="8" name="Subtitle 2"/>
          <p:cNvSpPr>
            <a:spLocks noGrp="1"/>
          </p:cNvSpPr>
          <p:nvPr>
            <p:ph type="subTitle" idx="1"/>
          </p:nvPr>
        </p:nvSpPr>
        <p:spPr>
          <a:xfrm>
            <a:off x="500034" y="5879693"/>
            <a:ext cx="7643866" cy="692579"/>
          </a:xfrm>
        </p:spPr>
        <p:txBody>
          <a:bodyPr>
            <a:normAutofit/>
          </a:bodyPr>
          <a:lstStyle/>
          <a:p>
            <a:r>
              <a:rPr lang="en-IN" b="1" dirty="0" smtClean="0">
                <a:solidFill>
                  <a:srgbClr val="FFFF00"/>
                </a:solidFill>
                <a:effectLst>
                  <a:outerShdw blurRad="38100" dist="38100" dir="2700000" algn="tl">
                    <a:srgbClr val="000000">
                      <a:alpha val="43137"/>
                    </a:srgbClr>
                  </a:outerShdw>
                </a:effectLst>
              </a:rPr>
              <a:t>Programming and Computational Thinking</a:t>
            </a:r>
            <a:endParaRPr lang="en-IN" dirty="0">
              <a:solidFill>
                <a:srgbClr val="FFC000"/>
              </a:solidFill>
              <a:effectLst>
                <a:outerShdw blurRad="38100" dist="38100" dir="2700000" algn="tl">
                  <a:srgbClr val="000000">
                    <a:alpha val="43137"/>
                  </a:srgbClr>
                </a:outerShdw>
              </a:effectLst>
            </a:endParaRPr>
          </a:p>
        </p:txBody>
      </p:sp>
      <p:sp>
        <p:nvSpPr>
          <p:cNvPr id="4" name="Title 1"/>
          <p:cNvSpPr txBox="1">
            <a:spLocks/>
          </p:cNvSpPr>
          <p:nvPr/>
        </p:nvSpPr>
        <p:spPr>
          <a:xfrm>
            <a:off x="428596" y="3071810"/>
            <a:ext cx="4714908" cy="2000264"/>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XI</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Computer</a:t>
            </a:r>
            <a:r>
              <a:rPr kumimoji="0" lang="en-US" sz="3600" b="1" i="0" u="none" strike="noStrike" kern="1200" cap="none" spc="0" normalizeH="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 Science (083)</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600" b="1" baseline="0" dirty="0" smtClean="0">
                <a:solidFill>
                  <a:srgbClr val="FFFF00"/>
                </a:solidFill>
                <a:effectLst>
                  <a:outerShdw blurRad="38100" dist="38100" dir="2700000" algn="tl">
                    <a:srgbClr val="000000">
                      <a:alpha val="43137"/>
                    </a:srgbClr>
                  </a:outerShdw>
                </a:effectLst>
                <a:latin typeface="+mj-lt"/>
                <a:ea typeface="+mj-ea"/>
                <a:cs typeface="+mj-cs"/>
              </a:rPr>
              <a:t>Board</a:t>
            </a:r>
            <a:r>
              <a:rPr lang="en-US" sz="3600" b="1" dirty="0" smtClean="0">
                <a:solidFill>
                  <a:srgbClr val="FFFF00"/>
                </a:solidFill>
                <a:effectLst>
                  <a:outerShdw blurRad="38100" dist="38100" dir="2700000" algn="tl">
                    <a:srgbClr val="000000">
                      <a:alpha val="43137"/>
                    </a:srgbClr>
                  </a:outerShdw>
                </a:effectLst>
                <a:latin typeface="+mj-lt"/>
                <a:ea typeface="+mj-ea"/>
                <a:cs typeface="+mj-cs"/>
              </a:rPr>
              <a:t> : CBSE</a:t>
            </a:r>
            <a:endPar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
        <p:nvSpPr>
          <p:cNvPr id="6" name="Rectangle 4"/>
          <p:cNvSpPr>
            <a:spLocks noChangeArrowheads="1"/>
          </p:cNvSpPr>
          <p:nvPr/>
        </p:nvSpPr>
        <p:spPr bwMode="auto">
          <a:xfrm>
            <a:off x="6929454" y="6215082"/>
            <a:ext cx="1766189" cy="400110"/>
          </a:xfrm>
          <a:prstGeom prst="rect">
            <a:avLst/>
          </a:prstGeom>
          <a:noFill/>
          <a:ln w="9525">
            <a:noFill/>
            <a:miter lim="800000"/>
            <a:headEnd/>
            <a:tailEnd/>
          </a:ln>
        </p:spPr>
        <p:txBody>
          <a:bodyPr wrap="none">
            <a:spAutoFit/>
          </a:bodyPr>
          <a:lstStyle/>
          <a:p>
            <a:r>
              <a:rPr lang="en-IN" sz="2000" b="1" dirty="0">
                <a:solidFill>
                  <a:srgbClr val="FFFF00"/>
                </a:solidFill>
                <a:effectLst>
                  <a:outerShdw blurRad="38100" dist="38100" dir="2700000" algn="tl">
                    <a:srgbClr val="000000">
                      <a:alpha val="43137"/>
                    </a:srgbClr>
                  </a:outerShdw>
                </a:effectLst>
              </a:rPr>
              <a:t>Courtesy  CBSE</a:t>
            </a:r>
          </a:p>
        </p:txBody>
      </p:sp>
    </p:spTree>
    <p:extLst>
      <p:ext uri="{BB962C8B-B14F-4D97-AF65-F5344CB8AC3E}">
        <p14:creationId xmlns="" xmlns:p14="http://schemas.microsoft.com/office/powerpoint/2010/main" val="363920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err="1" smtClean="0">
                <a:solidFill>
                  <a:srgbClr val="FFFF00"/>
                </a:solidFill>
                <a:effectLst>
                  <a:outerShdw blurRad="38100" dist="38100" dir="2700000" algn="tl">
                    <a:srgbClr val="000000">
                      <a:alpha val="43137"/>
                    </a:srgbClr>
                  </a:outerShdw>
                </a:effectLst>
              </a:rPr>
              <a:t>str</a:t>
            </a:r>
            <a:r>
              <a:rPr lang="en-IN" b="1" dirty="0" smtClean="0">
                <a:solidFill>
                  <a:srgbClr val="FFFF00"/>
                </a:solidFill>
                <a:effectLst>
                  <a:outerShdw blurRad="38100" dist="38100" dir="2700000" algn="tl">
                    <a:srgbClr val="000000">
                      <a:alpha val="43137"/>
                    </a:srgbClr>
                  </a:outerShdw>
                </a:effectLst>
              </a:rPr>
              <a:t> (  ) Function</a:t>
            </a:r>
          </a:p>
        </p:txBody>
      </p:sp>
      <p:sp>
        <p:nvSpPr>
          <p:cNvPr id="6" name="Content Placeholder 2"/>
          <p:cNvSpPr>
            <a:spLocks noGrp="1"/>
          </p:cNvSpPr>
          <p:nvPr>
            <p:ph idx="1"/>
          </p:nvPr>
        </p:nvSpPr>
        <p:spPr>
          <a:xfrm>
            <a:off x="1571604" y="1643050"/>
            <a:ext cx="7286676" cy="5000660"/>
          </a:xfrm>
        </p:spPr>
        <p:txBody>
          <a:bodyPr>
            <a:noAutofit/>
          </a:bodyPr>
          <a:lstStyle/>
          <a:p>
            <a:pPr>
              <a:buNone/>
            </a:pPr>
            <a:endParaRPr lang="en-US" sz="2000" b="1" dirty="0" smtClean="0">
              <a:effectLst>
                <a:outerShdw blurRad="38100" dist="38100" dir="2700000" algn="tl">
                  <a:srgbClr val="000000">
                    <a:alpha val="43137"/>
                  </a:srgbClr>
                </a:outerShdw>
              </a:effectLst>
            </a:endParaRPr>
          </a:p>
          <a:p>
            <a:pPr algn="just">
              <a:buNone/>
            </a:pPr>
            <a:r>
              <a:rPr lang="en-US" sz="3200" b="1" i="1" dirty="0" smtClean="0">
                <a:solidFill>
                  <a:srgbClr val="FFFF00"/>
                </a:solidFill>
                <a:effectLst>
                  <a:outerShdw blurRad="38100" dist="38100" dir="2700000" algn="tl">
                    <a:srgbClr val="000000">
                      <a:alpha val="43137"/>
                    </a:srgbClr>
                  </a:outerShdw>
                </a:effectLst>
              </a:rPr>
              <a:t>		str ( ) </a:t>
            </a:r>
            <a:r>
              <a:rPr lang="en-US" sz="3200" b="1" dirty="0" smtClean="0">
                <a:solidFill>
                  <a:srgbClr val="FFFF00"/>
                </a:solidFill>
                <a:effectLst>
                  <a:outerShdw blurRad="38100" dist="38100" dir="2700000" algn="tl">
                    <a:srgbClr val="000000">
                      <a:alpha val="43137"/>
                    </a:srgbClr>
                  </a:outerShdw>
                </a:effectLst>
              </a:rPr>
              <a:t>function coverts a value to string type.</a:t>
            </a:r>
            <a:endParaRPr lang="en-US" sz="3200" b="1" dirty="0" smtClean="0">
              <a:effectLst>
                <a:outerShdw blurRad="38100" dist="38100" dir="2700000" algn="tl">
                  <a:srgbClr val="000000">
                    <a:alpha val="43137"/>
                  </a:srgbClr>
                </a:outerShdw>
              </a:effectLst>
            </a:endParaRPr>
          </a:p>
          <a:p>
            <a:pPr algn="just">
              <a:buNone/>
            </a:pPr>
            <a:endParaRPr lang="en-US" sz="1600" b="1" dirty="0" smtClean="0">
              <a:effectLst>
                <a:outerShdw blurRad="38100" dist="38100" dir="2700000" algn="tl">
                  <a:srgbClr val="000000">
                    <a:alpha val="43137"/>
                  </a:srgbClr>
                </a:outerShdw>
              </a:effectLst>
            </a:endParaRPr>
          </a:p>
          <a:p>
            <a:pPr algn="just">
              <a:buNone/>
            </a:pPr>
            <a:r>
              <a:rPr lang="en-US" sz="3200" b="1" dirty="0" smtClean="0">
                <a:effectLst>
                  <a:outerShdw blurRad="38100" dist="38100" dir="2700000" algn="tl">
                    <a:srgbClr val="000000">
                      <a:alpha val="43137"/>
                    </a:srgbClr>
                  </a:outerShdw>
                </a:effectLst>
              </a:rPr>
              <a:t>	&gt;&gt;&gt;</a:t>
            </a:r>
            <a:r>
              <a:rPr lang="en-US" sz="3200" b="1" dirty="0" err="1" smtClean="0">
                <a:effectLst>
                  <a:outerShdw blurRad="38100" dist="38100" dir="2700000" algn="tl">
                    <a:srgbClr val="000000">
                      <a:alpha val="43137"/>
                    </a:srgbClr>
                  </a:outerShdw>
                </a:effectLst>
              </a:rPr>
              <a:t>str</a:t>
            </a:r>
            <a:r>
              <a:rPr lang="en-US" sz="3200" b="1" dirty="0" smtClean="0">
                <a:effectLst>
                  <a:outerShdw blurRad="38100" dist="38100" dir="2700000" algn="tl">
                    <a:srgbClr val="000000">
                      <a:alpha val="43137"/>
                    </a:srgbClr>
                  </a:outerShdw>
                </a:effectLst>
              </a:rPr>
              <a:t>(false)  </a:t>
            </a:r>
          </a:p>
          <a:p>
            <a:pPr algn="just">
              <a:buNone/>
            </a:pPr>
            <a:r>
              <a:rPr lang="en-US" sz="3200" b="1" dirty="0" smtClean="0">
                <a:effectLst>
                  <a:outerShdw blurRad="38100" dist="38100" dir="2700000" algn="tl">
                    <a:srgbClr val="000000">
                      <a:alpha val="43137"/>
                    </a:srgbClr>
                  </a:outerShdw>
                </a:effectLst>
              </a:rPr>
              <a:t>		will give  string type result  ‘false’ </a:t>
            </a:r>
          </a:p>
          <a:p>
            <a:pPr algn="just">
              <a:buNone/>
            </a:pPr>
            <a:r>
              <a:rPr lang="en-US" sz="3200" b="1" dirty="0" smtClean="0">
                <a:effectLst>
                  <a:outerShdw blurRad="38100" dist="38100" dir="2700000" algn="tl">
                    <a:srgbClr val="000000">
                      <a:alpha val="43137"/>
                    </a:srgbClr>
                  </a:outerShdw>
                </a:effectLst>
              </a:rPr>
              <a:t>	</a:t>
            </a:r>
          </a:p>
          <a:p>
            <a:pPr algn="just">
              <a:buNone/>
            </a:pPr>
            <a:r>
              <a:rPr lang="en-US" sz="3200" b="1" dirty="0" smtClean="0">
                <a:effectLst>
                  <a:outerShdw blurRad="38100" dist="38100" dir="2700000" algn="tl">
                    <a:srgbClr val="000000">
                      <a:alpha val="43137"/>
                    </a:srgbClr>
                  </a:outerShdw>
                </a:effectLst>
              </a:rPr>
              <a:t>	&gt;&gt;&gt;</a:t>
            </a:r>
            <a:r>
              <a:rPr lang="en-US" sz="3200" b="1" dirty="0" err="1" smtClean="0">
                <a:effectLst>
                  <a:outerShdw blurRad="38100" dist="38100" dir="2700000" algn="tl">
                    <a:srgbClr val="000000">
                      <a:alpha val="43137"/>
                    </a:srgbClr>
                  </a:outerShdw>
                </a:effectLst>
              </a:rPr>
              <a:t>str</a:t>
            </a:r>
            <a:r>
              <a:rPr lang="en-US" sz="3200" b="1" dirty="0" smtClean="0">
                <a:effectLst>
                  <a:outerShdw blurRad="38100" dist="38100" dir="2700000" algn="tl">
                    <a:srgbClr val="000000">
                      <a:alpha val="43137"/>
                    </a:srgbClr>
                  </a:outerShdw>
                </a:effectLst>
              </a:rPr>
              <a:t>(true) </a:t>
            </a:r>
          </a:p>
          <a:p>
            <a:pPr algn="just">
              <a:buNone/>
            </a:pPr>
            <a:r>
              <a:rPr lang="en-US" sz="3200" b="1" dirty="0" smtClean="0">
                <a:effectLst>
                  <a:outerShdw blurRad="38100" dist="38100" dir="2700000" algn="tl">
                    <a:srgbClr val="000000">
                      <a:alpha val="43137"/>
                    </a:srgbClr>
                  </a:outerShdw>
                </a:effectLst>
              </a:rPr>
              <a:t>		will produce string type ‘true’ result.</a:t>
            </a:r>
          </a:p>
          <a:p>
            <a:pPr algn="just">
              <a:buNone/>
            </a:pPr>
            <a:endParaRPr lang="en-IN" sz="3200" b="1" dirty="0" smtClean="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571604" y="3000372"/>
            <a:ext cx="7286676" cy="785818"/>
          </a:xfrm>
        </p:spPr>
        <p:style>
          <a:lnRef idx="0">
            <a:schemeClr val="accent2"/>
          </a:lnRef>
          <a:fillRef idx="3">
            <a:schemeClr val="accent2"/>
          </a:fillRef>
          <a:effectRef idx="3">
            <a:schemeClr val="accent2"/>
          </a:effectRef>
          <a:fontRef idx="minor">
            <a:schemeClr val="lt1"/>
          </a:fontRef>
        </p:style>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(ii) FLOATING POINT NUMBERS</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(ii) FLOATING POINT NUMBERS</a:t>
            </a:r>
          </a:p>
        </p:txBody>
      </p:sp>
      <p:sp>
        <p:nvSpPr>
          <p:cNvPr id="6" name="Content Placeholder 2"/>
          <p:cNvSpPr>
            <a:spLocks noGrp="1"/>
          </p:cNvSpPr>
          <p:nvPr>
            <p:ph idx="1"/>
          </p:nvPr>
        </p:nvSpPr>
        <p:spPr>
          <a:xfrm>
            <a:off x="1571604" y="1357298"/>
            <a:ext cx="7286676" cy="5214950"/>
          </a:xfrm>
        </p:spPr>
        <p:txBody>
          <a:bodyPr>
            <a:noAutofit/>
          </a:bodyPr>
          <a:lstStyle/>
          <a:p>
            <a:pPr>
              <a:buNone/>
            </a:pPr>
            <a:endParaRPr lang="en-US" sz="1800" b="1" dirty="0" smtClean="0">
              <a:effectLst>
                <a:outerShdw blurRad="38100" dist="38100" dir="2700000" algn="tl">
                  <a:srgbClr val="000000">
                    <a:alpha val="43137"/>
                  </a:srgbClr>
                </a:outerShdw>
              </a:effectLst>
            </a:endParaRPr>
          </a:p>
          <a:p>
            <a:pPr algn="just">
              <a:buNone/>
            </a:pPr>
            <a:r>
              <a:rPr lang="en-US" sz="3200" b="1" i="1" dirty="0" smtClean="0">
                <a:solidFill>
                  <a:srgbClr val="FFFF00"/>
                </a:solidFill>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A numbers containing fractional part is called floating point number.</a:t>
            </a:r>
          </a:p>
          <a:p>
            <a:pPr algn="just">
              <a:buNone/>
            </a:pPr>
            <a:r>
              <a:rPr lang="en-US" sz="3200" b="1" dirty="0" smtClean="0">
                <a:effectLst>
                  <a:outerShdw blurRad="38100" dist="38100" dir="2700000" algn="tl">
                    <a:srgbClr val="000000">
                      <a:alpha val="43137"/>
                    </a:srgbClr>
                  </a:outerShdw>
                </a:effectLst>
              </a:rPr>
              <a:t>		for example: 93.452</a:t>
            </a:r>
          </a:p>
          <a:p>
            <a:pPr algn="just">
              <a:buNone/>
            </a:pPr>
            <a:r>
              <a:rPr lang="en-US" sz="3200" b="1" dirty="0" smtClean="0">
                <a:effectLst>
                  <a:outerShdw blurRad="38100" dist="38100" dir="2700000" algn="tl">
                    <a:srgbClr val="000000">
                      <a:alpha val="43137"/>
                    </a:srgbClr>
                  </a:outerShdw>
                </a:effectLst>
              </a:rPr>
              <a:t>		Floating point numbers can be written in two forms.</a:t>
            </a:r>
          </a:p>
          <a:p>
            <a:pPr algn="just">
              <a:buNone/>
            </a:pPr>
            <a:r>
              <a:rPr lang="en-US" sz="3200" b="1" dirty="0" smtClean="0">
                <a:solidFill>
                  <a:srgbClr val="FFFF00"/>
                </a:solidFill>
                <a:effectLst>
                  <a:outerShdw blurRad="38100" dist="38100" dir="2700000" algn="tl">
                    <a:srgbClr val="000000">
                      <a:alpha val="43137"/>
                    </a:srgbClr>
                  </a:outerShdw>
                </a:effectLst>
              </a:rPr>
              <a:t>Note: </a:t>
            </a:r>
            <a:r>
              <a:rPr lang="en-US" sz="3200" b="1" i="1" dirty="0" smtClean="0">
                <a:solidFill>
                  <a:srgbClr val="66FF33"/>
                </a:solidFill>
                <a:effectLst>
                  <a:outerShdw blurRad="38100" dist="38100" dir="2700000" algn="tl">
                    <a:srgbClr val="000000">
                      <a:alpha val="43137"/>
                    </a:srgbClr>
                  </a:outerShdw>
                </a:effectLst>
              </a:rPr>
              <a:t>Floating point numbers have precision of 15 Digits( double precision) in python.</a:t>
            </a:r>
            <a:endParaRPr lang="en-IN" sz="3200" b="1" i="1" dirty="0" smtClean="0">
              <a:solidFill>
                <a:srgbClr val="66FF33"/>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(ii) FLOATING POINT NUMBERS</a:t>
            </a:r>
          </a:p>
        </p:txBody>
      </p:sp>
      <p:graphicFrame>
        <p:nvGraphicFramePr>
          <p:cNvPr id="5" name="Diagram 4"/>
          <p:cNvGraphicFramePr/>
          <p:nvPr/>
        </p:nvGraphicFramePr>
        <p:xfrm>
          <a:off x="2143108" y="1285860"/>
          <a:ext cx="6572296"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428728" y="5715016"/>
            <a:ext cx="7286676" cy="954107"/>
          </a:xfrm>
          <a:prstGeom prst="rect">
            <a:avLst/>
          </a:prstGeom>
        </p:spPr>
        <p:txBody>
          <a:bodyPr wrap="square">
            <a:spAutoFit/>
          </a:bodyPr>
          <a:lstStyle/>
          <a:p>
            <a:pPr algn="just">
              <a:buNone/>
            </a:pPr>
            <a:r>
              <a:rPr lang="en-US" sz="2800" b="1" dirty="0" smtClean="0">
                <a:solidFill>
                  <a:srgbClr val="FFFF00"/>
                </a:solidFill>
                <a:effectLst>
                  <a:outerShdw blurRad="38100" dist="38100" dir="2700000" algn="tl">
                    <a:srgbClr val="000000">
                      <a:alpha val="43137"/>
                    </a:srgbClr>
                  </a:outerShdw>
                </a:effectLst>
              </a:rPr>
              <a:t>Note: </a:t>
            </a:r>
            <a:r>
              <a:rPr lang="en-US" sz="2800" b="1" i="1" dirty="0" smtClean="0">
                <a:solidFill>
                  <a:srgbClr val="66FF33"/>
                </a:solidFill>
                <a:effectLst>
                  <a:outerShdw blurRad="38100" dist="38100" dir="2700000" algn="tl">
                    <a:srgbClr val="000000">
                      <a:alpha val="43137"/>
                    </a:srgbClr>
                  </a:outerShdw>
                </a:effectLst>
              </a:rPr>
              <a:t>Floating point numbers have precision of 15 Digits( double precision) in python.</a:t>
            </a:r>
            <a:endParaRPr lang="en-IN" sz="2800" b="1" i="1" dirty="0" smtClean="0">
              <a:solidFill>
                <a:srgbClr val="66FF33"/>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428860" y="2857496"/>
            <a:ext cx="5214974" cy="1357322"/>
          </a:xfrm>
        </p:spPr>
        <p:style>
          <a:lnRef idx="0">
            <a:schemeClr val="accent3"/>
          </a:lnRef>
          <a:fillRef idx="3">
            <a:schemeClr val="accent3"/>
          </a:fillRef>
          <a:effectRef idx="3">
            <a:schemeClr val="accent3"/>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4350" indent="-514350" algn="ct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Advantages of  Floating Point Numbers</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14282" y="285728"/>
            <a:ext cx="8786874"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(ii) 	Advantages of Floating Point Numbers</a:t>
            </a:r>
          </a:p>
        </p:txBody>
      </p:sp>
      <p:sp>
        <p:nvSpPr>
          <p:cNvPr id="6" name="Content Placeholder 2"/>
          <p:cNvSpPr>
            <a:spLocks noGrp="1"/>
          </p:cNvSpPr>
          <p:nvPr>
            <p:ph idx="1"/>
          </p:nvPr>
        </p:nvSpPr>
        <p:spPr>
          <a:xfrm>
            <a:off x="1571604" y="1643050"/>
            <a:ext cx="7286676" cy="4500594"/>
          </a:xfrm>
        </p:spPr>
        <p:txBody>
          <a:bodyPr>
            <a:noAutofit/>
          </a:bodyPr>
          <a:lstStyle/>
          <a:p>
            <a:pPr>
              <a:buNone/>
            </a:pPr>
            <a:endParaRPr lang="en-US" sz="3200" b="1" dirty="0" smtClean="0">
              <a:effectLst>
                <a:outerShdw blurRad="38100" dist="38100" dir="2700000" algn="tl">
                  <a:srgbClr val="000000">
                    <a:alpha val="43137"/>
                  </a:srgbClr>
                </a:outerShdw>
              </a:effectLst>
            </a:endParaRPr>
          </a:p>
          <a:p>
            <a:pPr marL="609600" indent="-609600" algn="just">
              <a:buClr>
                <a:schemeClr val="bg2"/>
              </a:buClr>
              <a:buFont typeface="Arial Unicode MS" pitchFamily="34" charset="-128"/>
              <a:buAutoNum type="arabicPeriod"/>
            </a:pPr>
            <a:r>
              <a:rPr lang="en-US" sz="3200" b="1" dirty="0" smtClean="0">
                <a:solidFill>
                  <a:srgbClr val="FFFF00"/>
                </a:solidFill>
              </a:rPr>
              <a:t>	</a:t>
            </a:r>
            <a:r>
              <a:rPr lang="en-US" sz="3200" b="1" dirty="0" smtClean="0">
                <a:solidFill>
                  <a:schemeClr val="bg2"/>
                </a:solidFill>
              </a:rPr>
              <a:t>They can represent range of values between the integers.</a:t>
            </a:r>
          </a:p>
          <a:p>
            <a:pPr marL="609600" indent="-609600" algn="just">
              <a:buClr>
                <a:schemeClr val="bg2"/>
              </a:buClr>
              <a:buFont typeface="Arial Unicode MS" pitchFamily="34" charset="-128"/>
              <a:buAutoNum type="arabicPeriod"/>
            </a:pPr>
            <a:r>
              <a:rPr lang="en-US" sz="3200" b="1" dirty="0" smtClean="0">
                <a:solidFill>
                  <a:schemeClr val="bg2"/>
                </a:solidFill>
              </a:rPr>
              <a:t>They can represent a greater extent/ range of values.</a:t>
            </a:r>
          </a:p>
          <a:p>
            <a:pPr algn="just">
              <a:buNone/>
            </a:pPr>
            <a:endParaRPr lang="en-IN" sz="3200" b="1" dirty="0" smtClean="0">
              <a:effectLst>
                <a:outerShdw blurRad="38100" dist="38100" dir="2700000" algn="tl">
                  <a:srgbClr val="000000">
                    <a:alpha val="43137"/>
                  </a:srgbClr>
                </a:outerShdw>
              </a:effectLst>
            </a:endParaRPr>
          </a:p>
        </p:txBody>
      </p:sp>
      <p:sp>
        <p:nvSpPr>
          <p:cNvPr id="5" name="Rectangle 4"/>
          <p:cNvSpPr/>
          <p:nvPr/>
        </p:nvSpPr>
        <p:spPr>
          <a:xfrm>
            <a:off x="1428728" y="5357826"/>
            <a:ext cx="7286676" cy="954107"/>
          </a:xfrm>
          <a:prstGeom prst="rect">
            <a:avLst/>
          </a:prstGeom>
        </p:spPr>
        <p:txBody>
          <a:bodyPr wrap="square">
            <a:spAutoFit/>
          </a:bodyPr>
          <a:lstStyle/>
          <a:p>
            <a:pPr algn="just">
              <a:buNone/>
            </a:pPr>
            <a:r>
              <a:rPr lang="en-US" sz="2800" b="1" dirty="0" smtClean="0">
                <a:solidFill>
                  <a:srgbClr val="FFFF00"/>
                </a:solidFill>
                <a:effectLst>
                  <a:outerShdw blurRad="38100" dist="38100" dir="2700000" algn="tl">
                    <a:srgbClr val="000000">
                      <a:alpha val="43137"/>
                    </a:srgbClr>
                  </a:outerShdw>
                </a:effectLst>
              </a:rPr>
              <a:t>Note: </a:t>
            </a:r>
            <a:r>
              <a:rPr lang="en-US" sz="2800" b="1" i="1" dirty="0" smtClean="0">
                <a:solidFill>
                  <a:srgbClr val="66FF33"/>
                </a:solidFill>
                <a:effectLst>
                  <a:outerShdw blurRad="38100" dist="38100" dir="2700000" algn="tl">
                    <a:srgbClr val="000000">
                      <a:alpha val="43137"/>
                    </a:srgbClr>
                  </a:outerShdw>
                </a:effectLst>
              </a:rPr>
              <a:t>Floating point numbers have precision of 15 Digits( double precision) in python.</a:t>
            </a:r>
            <a:endParaRPr lang="en-IN" sz="2800" b="1" i="1" dirty="0" smtClean="0">
              <a:solidFill>
                <a:srgbClr val="66FF33"/>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571736" y="2857496"/>
            <a:ext cx="5143536" cy="1071570"/>
          </a:xfrm>
        </p:spPr>
        <p:style>
          <a:lnRef idx="0">
            <a:schemeClr val="accent5"/>
          </a:lnRef>
          <a:fillRef idx="3">
            <a:schemeClr val="accent5"/>
          </a:fillRef>
          <a:effectRef idx="3">
            <a:schemeClr val="accent5"/>
          </a:effectRef>
          <a:fontRef idx="minor">
            <a:schemeClr val="lt1"/>
          </a:fontRef>
        </p:style>
        <p:txBody>
          <a:bodyPr>
            <a:normAutofit fontScale="90000"/>
          </a:bodyPr>
          <a:lstStyle/>
          <a:p>
            <a:pPr marL="514350" indent="-514350" algn="ctr"/>
            <a:r>
              <a:rPr lang="en-IN" b="1" dirty="0" smtClean="0">
                <a:solidFill>
                  <a:srgbClr val="FFFF00"/>
                </a:solidFill>
                <a:effectLst>
                  <a:outerShdw blurRad="38100" dist="38100" dir="2700000" algn="tl">
                    <a:srgbClr val="000000">
                      <a:alpha val="43137"/>
                    </a:srgbClr>
                  </a:outerShdw>
                </a:effectLst>
              </a:rPr>
              <a:t>Disadvantages of Floating Point Numbers</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8" y="428604"/>
            <a:ext cx="9001156"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(ii) 	Disadvantages of Floating Point Numbers</a:t>
            </a:r>
          </a:p>
        </p:txBody>
      </p:sp>
      <p:sp>
        <p:nvSpPr>
          <p:cNvPr id="6" name="Content Placeholder 2"/>
          <p:cNvSpPr>
            <a:spLocks noGrp="1"/>
          </p:cNvSpPr>
          <p:nvPr>
            <p:ph idx="1"/>
          </p:nvPr>
        </p:nvSpPr>
        <p:spPr>
          <a:xfrm>
            <a:off x="1571604" y="1643050"/>
            <a:ext cx="7286676" cy="4500594"/>
          </a:xfrm>
        </p:spPr>
        <p:txBody>
          <a:bodyPr>
            <a:noAutofit/>
          </a:bodyPr>
          <a:lstStyle/>
          <a:p>
            <a:pPr>
              <a:buNone/>
            </a:pPr>
            <a:endParaRPr lang="en-US" sz="3200" b="1" dirty="0" smtClean="0">
              <a:effectLst>
                <a:outerShdw blurRad="38100" dist="38100" dir="2700000" algn="tl">
                  <a:srgbClr val="000000">
                    <a:alpha val="43137"/>
                  </a:srgbClr>
                </a:outerShdw>
              </a:effectLst>
            </a:endParaRPr>
          </a:p>
          <a:p>
            <a:pPr algn="just">
              <a:buNone/>
            </a:pPr>
            <a:r>
              <a:rPr lang="en-US" sz="3200" dirty="0" smtClean="0">
                <a:solidFill>
                  <a:schemeClr val="bg2"/>
                </a:solidFill>
              </a:rPr>
              <a:t>		</a:t>
            </a:r>
            <a:r>
              <a:rPr lang="en-US" sz="3200" b="1" dirty="0" smtClean="0">
                <a:solidFill>
                  <a:schemeClr val="bg2"/>
                </a:solidFill>
                <a:effectLst>
                  <a:outerShdw blurRad="38100" dist="38100" dir="2700000" algn="tl">
                    <a:srgbClr val="000000">
                      <a:alpha val="43137"/>
                    </a:srgbClr>
                  </a:outerShdw>
                </a:effectLst>
              </a:rPr>
              <a:t>Floating-point operations are usually slower than integer operations.</a:t>
            </a:r>
          </a:p>
          <a:p>
            <a:pPr algn="just">
              <a:buNone/>
            </a:pPr>
            <a:endParaRPr lang="en-IN" sz="3200" b="1" dirty="0" smtClean="0">
              <a:effectLst>
                <a:outerShdw blurRad="38100" dist="38100" dir="2700000" algn="tl">
                  <a:srgbClr val="000000">
                    <a:alpha val="43137"/>
                  </a:srgbClr>
                </a:outerShdw>
              </a:effectLst>
            </a:endParaRPr>
          </a:p>
        </p:txBody>
      </p:sp>
      <p:sp>
        <p:nvSpPr>
          <p:cNvPr id="4" name="Rectangle 3"/>
          <p:cNvSpPr/>
          <p:nvPr/>
        </p:nvSpPr>
        <p:spPr>
          <a:xfrm>
            <a:off x="1428728" y="5429264"/>
            <a:ext cx="7286676" cy="954107"/>
          </a:xfrm>
          <a:prstGeom prst="rect">
            <a:avLst/>
          </a:prstGeom>
        </p:spPr>
        <p:txBody>
          <a:bodyPr wrap="square">
            <a:spAutoFit/>
          </a:bodyPr>
          <a:lstStyle/>
          <a:p>
            <a:pPr algn="just">
              <a:buNone/>
            </a:pPr>
            <a:r>
              <a:rPr lang="en-US" sz="2800" b="1" dirty="0" smtClean="0">
                <a:solidFill>
                  <a:srgbClr val="FFFF00"/>
                </a:solidFill>
                <a:effectLst>
                  <a:outerShdw blurRad="38100" dist="38100" dir="2700000" algn="tl">
                    <a:srgbClr val="000000">
                      <a:alpha val="43137"/>
                    </a:srgbClr>
                  </a:outerShdw>
                </a:effectLst>
              </a:rPr>
              <a:t>Note: </a:t>
            </a:r>
            <a:r>
              <a:rPr lang="en-US" sz="2800" b="1" i="1" dirty="0" smtClean="0">
                <a:solidFill>
                  <a:srgbClr val="66FF33"/>
                </a:solidFill>
                <a:effectLst>
                  <a:outerShdw blurRad="38100" dist="38100" dir="2700000" algn="tl">
                    <a:srgbClr val="000000">
                      <a:alpha val="43137"/>
                    </a:srgbClr>
                  </a:outerShdw>
                </a:effectLst>
              </a:rPr>
              <a:t>Floating point numbers have precision of 15 Digits( double precision) in python.</a:t>
            </a:r>
            <a:endParaRPr lang="en-IN" sz="2800" b="1" i="1" dirty="0" smtClean="0">
              <a:solidFill>
                <a:srgbClr val="66FF33"/>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285984" y="3071810"/>
            <a:ext cx="6000792" cy="785818"/>
          </a:xfrm>
        </p:spPr>
        <p:style>
          <a:lnRef idx="0">
            <a:schemeClr val="accent1"/>
          </a:lnRef>
          <a:fillRef idx="3">
            <a:schemeClr val="accent1"/>
          </a:fillRef>
          <a:effectRef idx="3">
            <a:schemeClr val="accent1"/>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4350" indent="-514350" algn="ctr"/>
            <a:r>
              <a:rPr lang="en-IN" b="1" dirty="0" smtClean="0">
                <a:ln w="11430"/>
                <a:effectLst>
                  <a:outerShdw blurRad="50800" dist="39000" dir="5460000" algn="tl">
                    <a:srgbClr val="000000">
                      <a:alpha val="38000"/>
                    </a:srgbClr>
                  </a:outerShdw>
                </a:effectLst>
              </a:rPr>
              <a:t>(iii)    COMPLEX   NUMBERS</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71472" y="428604"/>
            <a:ext cx="8143932"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(iii)    COMPLEX   NUMBERS</a:t>
            </a:r>
          </a:p>
        </p:txBody>
      </p:sp>
      <p:sp>
        <p:nvSpPr>
          <p:cNvPr id="6" name="Content Placeholder 2"/>
          <p:cNvSpPr>
            <a:spLocks noGrp="1"/>
          </p:cNvSpPr>
          <p:nvPr>
            <p:ph idx="1"/>
          </p:nvPr>
        </p:nvSpPr>
        <p:spPr>
          <a:xfrm>
            <a:off x="1571604" y="1643050"/>
            <a:ext cx="7286676" cy="4500594"/>
          </a:xfrm>
        </p:spPr>
        <p:txBody>
          <a:bodyPr>
            <a:noAutofit/>
          </a:bodyPr>
          <a:lstStyle/>
          <a:p>
            <a:pPr algn="just">
              <a:buNone/>
            </a:pPr>
            <a:r>
              <a:rPr lang="en-US" sz="3200" dirty="0" smtClean="0">
                <a:solidFill>
                  <a:schemeClr val="bg2"/>
                </a:solidFill>
              </a:rPr>
              <a:t>		</a:t>
            </a:r>
            <a:r>
              <a:rPr lang="en-IN" sz="3200" dirty="0" smtClean="0"/>
              <a:t> </a:t>
            </a:r>
            <a:r>
              <a:rPr lang="en-IN" sz="3200" b="1" dirty="0" smtClean="0">
                <a:effectLst>
                  <a:outerShdw blurRad="38100" dist="38100" dir="2700000" algn="tl">
                    <a:srgbClr val="000000">
                      <a:alpha val="43137"/>
                    </a:srgbClr>
                  </a:outerShdw>
                </a:effectLst>
              </a:rPr>
              <a:t>A complex number is a number that can be expressed in the form </a:t>
            </a:r>
            <a:r>
              <a:rPr lang="en-IN" sz="3200" b="1" i="1" dirty="0" smtClean="0">
                <a:effectLst>
                  <a:outerShdw blurRad="38100" dist="38100" dir="2700000" algn="tl">
                    <a:srgbClr val="000000">
                      <a:alpha val="43137"/>
                    </a:srgbClr>
                  </a:outerShdw>
                </a:effectLst>
              </a:rPr>
              <a:t>a</a:t>
            </a:r>
            <a:r>
              <a:rPr lang="en-IN" sz="3200" b="1" dirty="0" smtClean="0">
                <a:effectLst>
                  <a:outerShdw blurRad="38100" dist="38100" dir="2700000" algn="tl">
                    <a:srgbClr val="000000">
                      <a:alpha val="43137"/>
                    </a:srgbClr>
                  </a:outerShdw>
                </a:effectLst>
              </a:rPr>
              <a:t> + </a:t>
            </a:r>
            <a:r>
              <a:rPr lang="en-IN" sz="3200" b="1" i="1" dirty="0" smtClean="0">
                <a:effectLst>
                  <a:outerShdw blurRad="38100" dist="38100" dir="2700000" algn="tl">
                    <a:srgbClr val="000000">
                      <a:alpha val="43137"/>
                    </a:srgbClr>
                  </a:outerShdw>
                </a:effectLst>
              </a:rPr>
              <a:t>bi</a:t>
            </a:r>
            <a:r>
              <a:rPr lang="en-IN" sz="3200" b="1" dirty="0" smtClean="0">
                <a:effectLst>
                  <a:outerShdw blurRad="38100" dist="38100" dir="2700000" algn="tl">
                    <a:srgbClr val="000000">
                      <a:alpha val="43137"/>
                    </a:srgbClr>
                  </a:outerShdw>
                </a:effectLst>
              </a:rPr>
              <a:t>, </a:t>
            </a:r>
          </a:p>
          <a:p>
            <a:pPr algn="just">
              <a:buNone/>
            </a:pPr>
            <a:r>
              <a:rPr lang="en-IN" sz="3200" b="1" dirty="0" smtClean="0">
                <a:effectLst>
                  <a:outerShdw blurRad="38100" dist="38100" dir="2700000" algn="tl">
                    <a:srgbClr val="000000">
                      <a:alpha val="43137"/>
                    </a:srgbClr>
                  </a:outerShdw>
                </a:effectLst>
              </a:rPr>
              <a:t>	</a:t>
            </a:r>
            <a:r>
              <a:rPr lang="en-IN" sz="3200" b="1" i="1" dirty="0" smtClean="0">
                <a:solidFill>
                  <a:srgbClr val="FFFF00"/>
                </a:solidFill>
                <a:effectLst>
                  <a:outerShdw blurRad="38100" dist="38100" dir="2700000" algn="tl">
                    <a:srgbClr val="000000">
                      <a:alpha val="43137"/>
                    </a:srgbClr>
                  </a:outerShdw>
                </a:effectLst>
              </a:rPr>
              <a:t>where,</a:t>
            </a:r>
          </a:p>
          <a:p>
            <a:pPr algn="just">
              <a:buNone/>
            </a:pPr>
            <a:r>
              <a:rPr lang="en-IN" sz="3200" b="1" i="1" dirty="0" smtClean="0">
                <a:effectLst>
                  <a:outerShdw blurRad="38100" dist="38100" dir="2700000" algn="tl">
                    <a:srgbClr val="000000">
                      <a:alpha val="43137"/>
                    </a:srgbClr>
                  </a:outerShdw>
                </a:effectLst>
              </a:rPr>
              <a:t>	a</a:t>
            </a:r>
            <a:r>
              <a:rPr lang="en-IN" sz="3200" b="1" dirty="0" smtClean="0">
                <a:effectLst>
                  <a:outerShdw blurRad="38100" dist="38100" dir="2700000" algn="tl">
                    <a:srgbClr val="000000">
                      <a:alpha val="43137"/>
                    </a:srgbClr>
                  </a:outerShdw>
                </a:effectLst>
              </a:rPr>
              <a:t> and </a:t>
            </a:r>
            <a:r>
              <a:rPr lang="en-IN" sz="3200" b="1" i="1" dirty="0" smtClean="0">
                <a:effectLst>
                  <a:outerShdw blurRad="38100" dist="38100" dir="2700000" algn="tl">
                    <a:srgbClr val="000000">
                      <a:alpha val="43137"/>
                    </a:srgbClr>
                  </a:outerShdw>
                </a:effectLst>
              </a:rPr>
              <a:t>b</a:t>
            </a:r>
            <a:r>
              <a:rPr lang="en-IN" sz="3200" b="1" dirty="0" smtClean="0">
                <a:effectLst>
                  <a:outerShdw blurRad="38100" dist="38100" dir="2700000" algn="tl">
                    <a:srgbClr val="000000">
                      <a:alpha val="43137"/>
                    </a:srgbClr>
                  </a:outerShdw>
                </a:effectLst>
              </a:rPr>
              <a:t> are real numbers, and </a:t>
            </a:r>
          </a:p>
          <a:p>
            <a:pPr algn="just">
              <a:buNone/>
            </a:pPr>
            <a:r>
              <a:rPr lang="en-IN" sz="3200" b="1" i="1" dirty="0" smtClean="0">
                <a:effectLst>
                  <a:outerShdw blurRad="38100" dist="38100" dir="2700000" algn="tl">
                    <a:srgbClr val="000000">
                      <a:alpha val="43137"/>
                    </a:srgbClr>
                  </a:outerShdw>
                </a:effectLst>
              </a:rPr>
              <a:t>	</a:t>
            </a:r>
            <a:r>
              <a:rPr lang="en-IN" sz="3200" b="1" i="1" dirty="0" err="1" smtClean="0">
                <a:effectLst>
                  <a:outerShdw blurRad="38100" dist="38100" dir="2700000" algn="tl">
                    <a:srgbClr val="000000">
                      <a:alpha val="43137"/>
                    </a:srgbClr>
                  </a:outerShdw>
                </a:effectLst>
              </a:rPr>
              <a:t>i</a:t>
            </a:r>
            <a:r>
              <a:rPr lang="en-IN" sz="3200" b="1" dirty="0" smtClean="0">
                <a:effectLst>
                  <a:outerShdw blurRad="38100" dist="38100" dir="2700000" algn="tl">
                    <a:srgbClr val="000000">
                      <a:alpha val="43137"/>
                    </a:srgbClr>
                  </a:outerShdw>
                </a:effectLst>
              </a:rPr>
              <a:t> is called an imaginary number. </a:t>
            </a:r>
          </a:p>
          <a:p>
            <a:pPr algn="just">
              <a:buNone/>
            </a:pPr>
            <a:r>
              <a:rPr lang="en-IN" sz="3200" b="1" dirty="0" smtClean="0">
                <a:effectLst>
                  <a:outerShdw blurRad="38100" dist="38100" dir="2700000" algn="tl">
                    <a:srgbClr val="000000">
                      <a:alpha val="43137"/>
                    </a:srgbClr>
                  </a:outerShdw>
                </a:effectLst>
              </a:rPr>
              <a:t>	For the complex number </a:t>
            </a:r>
            <a:r>
              <a:rPr lang="en-IN" sz="3200" b="1" i="1" dirty="0" smtClean="0">
                <a:effectLst>
                  <a:outerShdw blurRad="38100" dist="38100" dir="2700000" algn="tl">
                    <a:srgbClr val="000000">
                      <a:alpha val="43137"/>
                    </a:srgbClr>
                  </a:outerShdw>
                </a:effectLst>
              </a:rPr>
              <a:t>a</a:t>
            </a:r>
            <a:r>
              <a:rPr lang="en-IN" sz="3200" b="1" dirty="0" smtClean="0">
                <a:effectLst>
                  <a:outerShdw blurRad="38100" dist="38100" dir="2700000" algn="tl">
                    <a:srgbClr val="000000">
                      <a:alpha val="43137"/>
                    </a:srgbClr>
                  </a:outerShdw>
                </a:effectLst>
              </a:rPr>
              <a:t> + </a:t>
            </a:r>
            <a:r>
              <a:rPr lang="en-IN" sz="3200" b="1" i="1" dirty="0" smtClean="0">
                <a:effectLst>
                  <a:outerShdw blurRad="38100" dist="38100" dir="2700000" algn="tl">
                    <a:srgbClr val="000000">
                      <a:alpha val="43137"/>
                    </a:srgbClr>
                  </a:outerShdw>
                </a:effectLst>
              </a:rPr>
              <a:t>bi</a:t>
            </a:r>
            <a:r>
              <a:rPr lang="en-IN" sz="3200" b="1" dirty="0" smtClean="0">
                <a:effectLst>
                  <a:outerShdw blurRad="38100" dist="38100" dir="2700000" algn="tl">
                    <a:srgbClr val="000000">
                      <a:alpha val="43137"/>
                    </a:srgbClr>
                  </a:outerShdw>
                </a:effectLst>
              </a:rPr>
              <a:t>, </a:t>
            </a:r>
            <a:r>
              <a:rPr lang="en-IN" sz="3200" b="1" i="1" dirty="0" smtClean="0">
                <a:effectLst>
                  <a:outerShdw blurRad="38100" dist="38100" dir="2700000" algn="tl">
                    <a:srgbClr val="000000">
                      <a:alpha val="43137"/>
                    </a:srgbClr>
                  </a:outerShdw>
                </a:effectLst>
              </a:rPr>
              <a:t>a</a:t>
            </a:r>
            <a:r>
              <a:rPr lang="en-IN" sz="3200" b="1" dirty="0" smtClean="0">
                <a:effectLst>
                  <a:outerShdw blurRad="38100" dist="38100" dir="2700000" algn="tl">
                    <a:srgbClr val="000000">
                      <a:alpha val="43137"/>
                    </a:srgbClr>
                  </a:outerShdw>
                </a:effectLst>
              </a:rPr>
              <a:t> is called the </a:t>
            </a:r>
            <a:r>
              <a:rPr lang="en-IN" sz="3200" b="1" i="1" dirty="0" smtClean="0">
                <a:effectLst>
                  <a:outerShdw blurRad="38100" dist="38100" dir="2700000" algn="tl">
                    <a:srgbClr val="000000">
                      <a:alpha val="43137"/>
                    </a:srgbClr>
                  </a:outerShdw>
                </a:effectLst>
              </a:rPr>
              <a:t>real part</a:t>
            </a:r>
            <a:r>
              <a:rPr lang="en-IN" sz="3200" b="1" dirty="0" smtClean="0">
                <a:effectLst>
                  <a:outerShdw blurRad="38100" dist="38100" dir="2700000" algn="tl">
                    <a:srgbClr val="000000">
                      <a:alpha val="43137"/>
                    </a:srgbClr>
                  </a:outerShdw>
                </a:effectLst>
              </a:rPr>
              <a:t>, and </a:t>
            </a:r>
            <a:r>
              <a:rPr lang="en-IN" sz="3200" b="1" i="1" dirty="0" smtClean="0">
                <a:effectLst>
                  <a:outerShdw blurRad="38100" dist="38100" dir="2700000" algn="tl">
                    <a:srgbClr val="000000">
                      <a:alpha val="43137"/>
                    </a:srgbClr>
                  </a:outerShdw>
                </a:effectLst>
              </a:rPr>
              <a:t>b</a:t>
            </a:r>
            <a:r>
              <a:rPr lang="en-IN" sz="3200" b="1" dirty="0" smtClean="0">
                <a:effectLst>
                  <a:outerShdw blurRad="38100" dist="38100" dir="2700000" algn="tl">
                    <a:srgbClr val="000000">
                      <a:alpha val="43137"/>
                    </a:srgbClr>
                  </a:outerShdw>
                </a:effectLst>
              </a:rPr>
              <a:t> is called the </a:t>
            </a:r>
            <a:r>
              <a:rPr lang="en-IN" sz="3200" b="1" i="1" dirty="0" smtClean="0">
                <a:effectLst>
                  <a:outerShdw blurRad="38100" dist="38100" dir="2700000" algn="tl">
                    <a:srgbClr val="000000">
                      <a:alpha val="43137"/>
                    </a:srgbClr>
                  </a:outerShdw>
                </a:effectLst>
              </a:rPr>
              <a:t>imaginary part</a:t>
            </a:r>
            <a:r>
              <a:rPr lang="en-IN" sz="3200" b="1" dirty="0" smtClean="0">
                <a:effectLst>
                  <a:outerShdw blurRad="38100" dist="38100" dir="2700000" algn="tl">
                    <a:srgbClr val="000000">
                      <a:alpha val="43137"/>
                    </a:srgbClr>
                  </a:outerShdw>
                </a:effectLst>
              </a:rPr>
              <a:t>.</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7" name="Picture 3" descr="C:\Users\Sainik\Desktop\Python_logo-large.png"/>
          <p:cNvPicPr>
            <a:picLocks noChangeAspect="1" noChangeArrowheads="1"/>
          </p:cNvPicPr>
          <p:nvPr/>
        </p:nvPicPr>
        <p:blipFill>
          <a:blip r:embed="rId3" cstate="print"/>
          <a:srcRect/>
          <a:stretch>
            <a:fillRect/>
          </a:stretch>
        </p:blipFill>
        <p:spPr bwMode="auto">
          <a:xfrm>
            <a:off x="2428860" y="500042"/>
            <a:ext cx="5249617" cy="3947975"/>
          </a:xfrm>
          <a:prstGeom prst="rect">
            <a:avLst/>
          </a:prstGeom>
          <a:noFill/>
        </p:spPr>
      </p:pic>
      <p:sp>
        <p:nvSpPr>
          <p:cNvPr id="7" name="Title 1"/>
          <p:cNvSpPr>
            <a:spLocks noGrp="1"/>
          </p:cNvSpPr>
          <p:nvPr>
            <p:ph type="title"/>
          </p:nvPr>
        </p:nvSpPr>
        <p:spPr>
          <a:xfrm>
            <a:off x="1000100" y="4572008"/>
            <a:ext cx="7715304" cy="1500198"/>
          </a:xfrm>
        </p:spPr>
        <p:txBody>
          <a:bodyPr>
            <a:noAutofit/>
          </a:bodyPr>
          <a:lstStyle/>
          <a:p>
            <a:pPr algn="ctr"/>
            <a:r>
              <a:rPr lang="en-US" sz="4000" b="1" u="sng" dirty="0" smtClean="0">
                <a:solidFill>
                  <a:srgbClr val="FFFF00"/>
                </a:solidFill>
                <a:effectLst>
                  <a:outerShdw blurRad="38100" dist="38100" dir="2700000" algn="tl">
                    <a:srgbClr val="000000">
                      <a:alpha val="43137"/>
                    </a:srgbClr>
                  </a:outerShdw>
                </a:effectLst>
              </a:rPr>
              <a:t>CHAPTER - 03</a:t>
            </a:r>
            <a:br>
              <a:rPr lang="en-US" sz="4000" b="1" u="sng" dirty="0" smtClean="0">
                <a:solidFill>
                  <a:srgbClr val="FFFF00"/>
                </a:solidFill>
                <a:effectLst>
                  <a:outerShdw blurRad="38100" dist="38100" dir="2700000" algn="tl">
                    <a:srgbClr val="000000">
                      <a:alpha val="43137"/>
                    </a:srgbClr>
                  </a:outerShdw>
                </a:effectLst>
              </a:rPr>
            </a:br>
            <a:r>
              <a:rPr lang="en-US" sz="4000" b="1" u="sng" dirty="0" smtClean="0">
                <a:solidFill>
                  <a:srgbClr val="FFFF00"/>
                </a:solidFill>
                <a:effectLst>
                  <a:outerShdw blurRad="38100" dist="38100" dir="2700000" algn="tl">
                    <a:srgbClr val="000000">
                      <a:alpha val="43137"/>
                    </a:srgbClr>
                  </a:outerShdw>
                </a:effectLst>
              </a:rPr>
              <a:t>DATA HANDLING</a:t>
            </a:r>
            <a:endParaRPr lang="en-US" sz="4000" b="1" u="sng"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71472" y="428604"/>
            <a:ext cx="8143932"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(iii)    COMPLEX   NUMBERS</a:t>
            </a:r>
          </a:p>
        </p:txBody>
      </p:sp>
      <p:pic>
        <p:nvPicPr>
          <p:cNvPr id="1026" name="Picture 2"/>
          <p:cNvPicPr>
            <a:picLocks noChangeAspect="1" noChangeArrowheads="1"/>
          </p:cNvPicPr>
          <p:nvPr/>
        </p:nvPicPr>
        <p:blipFill>
          <a:blip r:embed="rId4" cstate="print"/>
          <a:srcRect l="18164" t="31494" r="27344" b="39209"/>
          <a:stretch>
            <a:fillRect/>
          </a:stretch>
        </p:blipFill>
        <p:spPr bwMode="auto">
          <a:xfrm>
            <a:off x="642910" y="2000240"/>
            <a:ext cx="8304667" cy="3571900"/>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71472" y="428604"/>
            <a:ext cx="8143932"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(iii)    COMPLEX   NUMBERS</a:t>
            </a:r>
          </a:p>
        </p:txBody>
      </p:sp>
      <p:pic>
        <p:nvPicPr>
          <p:cNvPr id="2050" name="Picture 2"/>
          <p:cNvPicPr>
            <a:picLocks noChangeAspect="1" noChangeArrowheads="1"/>
          </p:cNvPicPr>
          <p:nvPr/>
        </p:nvPicPr>
        <p:blipFill>
          <a:blip r:embed="rId4" cstate="print"/>
          <a:srcRect l="17578" t="32227" r="20312" b="35546"/>
          <a:stretch>
            <a:fillRect/>
          </a:stretch>
        </p:blipFill>
        <p:spPr bwMode="auto">
          <a:xfrm>
            <a:off x="571472" y="2143116"/>
            <a:ext cx="8260831" cy="3429024"/>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71472" y="428604"/>
            <a:ext cx="8143932"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(iii)    COMPLEX   NUMBERS</a:t>
            </a:r>
          </a:p>
        </p:txBody>
      </p:sp>
      <p:pic>
        <p:nvPicPr>
          <p:cNvPr id="3074" name="Picture 2"/>
          <p:cNvPicPr>
            <a:picLocks noChangeAspect="1" noChangeArrowheads="1"/>
          </p:cNvPicPr>
          <p:nvPr/>
        </p:nvPicPr>
        <p:blipFill>
          <a:blip r:embed="rId4" cstate="print"/>
          <a:srcRect l="18164" t="46143" r="22656" b="29687"/>
          <a:stretch>
            <a:fillRect/>
          </a:stretch>
        </p:blipFill>
        <p:spPr bwMode="auto">
          <a:xfrm>
            <a:off x="571472" y="2285992"/>
            <a:ext cx="8308541" cy="2714644"/>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71472" y="428604"/>
            <a:ext cx="8143932"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(iii)    COMPLEX   NUMBERS</a:t>
            </a:r>
          </a:p>
        </p:txBody>
      </p:sp>
      <p:pic>
        <p:nvPicPr>
          <p:cNvPr id="4098" name="Picture 2"/>
          <p:cNvPicPr>
            <a:picLocks noChangeAspect="1" noChangeArrowheads="1"/>
          </p:cNvPicPr>
          <p:nvPr/>
        </p:nvPicPr>
        <p:blipFill>
          <a:blip r:embed="rId4" cstate="print"/>
          <a:srcRect l="16406" t="30029" r="37890" b="32617"/>
          <a:stretch>
            <a:fillRect/>
          </a:stretch>
        </p:blipFill>
        <p:spPr bwMode="auto">
          <a:xfrm>
            <a:off x="1571604" y="1714488"/>
            <a:ext cx="6858048" cy="4484108"/>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71472" y="428604"/>
            <a:ext cx="8143932"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(iii)    COMPLEX   NUMBERS</a:t>
            </a:r>
          </a:p>
        </p:txBody>
      </p:sp>
      <p:pic>
        <p:nvPicPr>
          <p:cNvPr id="5122" name="Picture 2"/>
          <p:cNvPicPr>
            <a:picLocks noChangeAspect="1" noChangeArrowheads="1"/>
          </p:cNvPicPr>
          <p:nvPr/>
        </p:nvPicPr>
        <p:blipFill>
          <a:blip r:embed="rId4" cstate="print"/>
          <a:srcRect l="16992" t="36621" r="38476" b="29688"/>
          <a:stretch>
            <a:fillRect/>
          </a:stretch>
        </p:blipFill>
        <p:spPr bwMode="auto">
          <a:xfrm>
            <a:off x="1643041" y="1857364"/>
            <a:ext cx="6963703" cy="4214842"/>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214414" y="3214686"/>
            <a:ext cx="7715304" cy="785818"/>
          </a:xfrm>
        </p:spPr>
        <p:style>
          <a:lnRef idx="0">
            <a:schemeClr val="accent3"/>
          </a:lnRef>
          <a:fillRef idx="3">
            <a:schemeClr val="accent3"/>
          </a:fillRef>
          <a:effectRef idx="3">
            <a:schemeClr val="accent3"/>
          </a:effectRef>
          <a:fontRef idx="minor">
            <a:schemeClr val="lt1"/>
          </a:fontRef>
        </p:style>
        <p:txBody>
          <a:bodyPr>
            <a:normAutofit/>
          </a:bodyPr>
          <a:lstStyle/>
          <a:p>
            <a:pPr marL="514350" indent="-514350" algn="ctr"/>
            <a:r>
              <a:rPr lang="en-IN" sz="4000" b="1" dirty="0" smtClean="0">
                <a:solidFill>
                  <a:srgbClr val="FF00FF"/>
                </a:solidFill>
                <a:effectLst>
                  <a:outerShdw blurRad="38100" dist="38100" dir="2700000" algn="tl">
                    <a:srgbClr val="000000">
                      <a:alpha val="43137"/>
                    </a:srgbClr>
                  </a:outerShdw>
                </a:effectLst>
              </a:rPr>
              <a:t>COMPLEX   NUMBERS IN PYTHON</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71472" y="428604"/>
            <a:ext cx="8143932"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COMPLEX   NUMBERS IN PYTHON</a:t>
            </a:r>
          </a:p>
        </p:txBody>
      </p:sp>
      <p:sp>
        <p:nvSpPr>
          <p:cNvPr id="3" name="Rectangle 2"/>
          <p:cNvSpPr/>
          <p:nvPr/>
        </p:nvSpPr>
        <p:spPr>
          <a:xfrm>
            <a:off x="1285852" y="2143116"/>
            <a:ext cx="7500990" cy="3046988"/>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complex number is made up of real and imaginary parts. </a:t>
            </a:r>
          </a:p>
          <a:p>
            <a:pPr algn="just"/>
            <a:endParaRPr lang="en-IN" sz="3200" b="1" dirty="0" smtClean="0">
              <a:solidFill>
                <a:schemeClr val="bg1"/>
              </a:solidFill>
              <a:effectLst>
                <a:outerShdw blurRad="38100" dist="38100" dir="2700000" algn="tl">
                  <a:srgbClr val="000000">
                    <a:alpha val="43137"/>
                  </a:srgbClr>
                </a:outerShdw>
              </a:effectLst>
            </a:endParaRPr>
          </a:p>
          <a:p>
            <a:pPr algn="just"/>
            <a:r>
              <a:rPr lang="en-IN" sz="3200" b="1" dirty="0" smtClean="0">
                <a:solidFill>
                  <a:schemeClr val="bg1"/>
                </a:solidFill>
                <a:effectLst>
                  <a:outerShdw blurRad="38100" dist="38100" dir="2700000" algn="tl">
                    <a:srgbClr val="000000">
                      <a:alpha val="43137"/>
                    </a:srgbClr>
                  </a:outerShdw>
                </a:effectLst>
              </a:rPr>
              <a:t>Real part is a float number, and imaginary part is any float number multiplied by square root of -1 which is defined as j.</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71472" y="428604"/>
            <a:ext cx="8143932"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COMPLEX   NUMBERS IN PYTHON</a:t>
            </a:r>
          </a:p>
        </p:txBody>
      </p:sp>
      <p:sp>
        <p:nvSpPr>
          <p:cNvPr id="3" name="Rectangle 2"/>
          <p:cNvSpPr/>
          <p:nvPr/>
        </p:nvSpPr>
        <p:spPr>
          <a:xfrm>
            <a:off x="2214546" y="1643050"/>
            <a:ext cx="6643734" cy="4524315"/>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&gt;&gt;&gt; no=5+6j</a:t>
            </a:r>
          </a:p>
          <a:p>
            <a:pPr algn="just"/>
            <a:endParaRPr lang="en-IN" sz="3200" b="1" dirty="0" smtClean="0">
              <a:solidFill>
                <a:schemeClr val="bg1"/>
              </a:solidFill>
              <a:effectLst>
                <a:outerShdw blurRad="38100" dist="38100" dir="2700000" algn="tl">
                  <a:srgbClr val="000000">
                    <a:alpha val="43137"/>
                  </a:srgbClr>
                </a:outerShdw>
              </a:effectLst>
            </a:endParaRPr>
          </a:p>
          <a:p>
            <a:pPr algn="just"/>
            <a:r>
              <a:rPr lang="en-IN" sz="3200" b="1" dirty="0" smtClean="0">
                <a:solidFill>
                  <a:schemeClr val="bg1"/>
                </a:solidFill>
                <a:effectLst>
                  <a:outerShdw blurRad="38100" dist="38100" dir="2700000" algn="tl">
                    <a:srgbClr val="000000">
                      <a:alpha val="43137"/>
                    </a:srgbClr>
                  </a:outerShdw>
                </a:effectLst>
              </a:rPr>
              <a:t>&gt;&gt;&gt; </a:t>
            </a:r>
            <a:r>
              <a:rPr lang="en-IN" sz="3200" b="1" dirty="0" err="1" smtClean="0">
                <a:solidFill>
                  <a:schemeClr val="bg1"/>
                </a:solidFill>
                <a:effectLst>
                  <a:outerShdw blurRad="38100" dist="38100" dir="2700000" algn="tl">
                    <a:srgbClr val="000000">
                      <a:alpha val="43137"/>
                    </a:srgbClr>
                  </a:outerShdw>
                </a:effectLst>
              </a:rPr>
              <a:t>no.real</a:t>
            </a:r>
            <a:r>
              <a:rPr lang="en-IN" sz="3200" b="1" dirty="0" smtClean="0">
                <a:solidFill>
                  <a:schemeClr val="bg1"/>
                </a:solidFill>
                <a:effectLst>
                  <a:outerShdw blurRad="38100" dist="38100" dir="2700000" algn="tl">
                    <a:srgbClr val="000000">
                      <a:alpha val="43137"/>
                    </a:srgbClr>
                  </a:outerShdw>
                </a:effectLst>
              </a:rPr>
              <a:t> 		o/p	5.0 </a:t>
            </a:r>
          </a:p>
          <a:p>
            <a:pPr algn="just"/>
            <a:endParaRPr lang="en-IN" sz="3200" b="1" dirty="0" smtClean="0">
              <a:solidFill>
                <a:schemeClr val="bg1"/>
              </a:solidFill>
              <a:effectLst>
                <a:outerShdw blurRad="38100" dist="38100" dir="2700000" algn="tl">
                  <a:srgbClr val="000000">
                    <a:alpha val="43137"/>
                  </a:srgbClr>
                </a:outerShdw>
              </a:effectLst>
            </a:endParaRPr>
          </a:p>
          <a:p>
            <a:pPr algn="just"/>
            <a:r>
              <a:rPr lang="en-IN" sz="3200" b="1" dirty="0" smtClean="0">
                <a:solidFill>
                  <a:schemeClr val="bg1"/>
                </a:solidFill>
                <a:effectLst>
                  <a:outerShdw blurRad="38100" dist="38100" dir="2700000" algn="tl">
                    <a:srgbClr val="000000">
                      <a:alpha val="43137"/>
                    </a:srgbClr>
                  </a:outerShdw>
                </a:effectLst>
              </a:rPr>
              <a:t>&gt;&gt;&gt; </a:t>
            </a:r>
            <a:r>
              <a:rPr lang="en-IN" sz="3200" b="1" dirty="0" err="1" smtClean="0">
                <a:solidFill>
                  <a:schemeClr val="bg1"/>
                </a:solidFill>
                <a:effectLst>
                  <a:outerShdw blurRad="38100" dist="38100" dir="2700000" algn="tl">
                    <a:srgbClr val="000000">
                      <a:alpha val="43137"/>
                    </a:srgbClr>
                  </a:outerShdw>
                </a:effectLst>
              </a:rPr>
              <a:t>no.imag</a:t>
            </a:r>
            <a:r>
              <a:rPr lang="en-IN" sz="3200" b="1" dirty="0" smtClean="0">
                <a:solidFill>
                  <a:schemeClr val="bg1"/>
                </a:solidFill>
                <a:effectLst>
                  <a:outerShdw blurRad="38100" dist="38100" dir="2700000" algn="tl">
                    <a:srgbClr val="000000">
                      <a:alpha val="43137"/>
                    </a:srgbClr>
                  </a:outerShdw>
                </a:effectLst>
              </a:rPr>
              <a:t> 		o/p	6.0</a:t>
            </a:r>
          </a:p>
          <a:p>
            <a:pPr algn="just"/>
            <a:r>
              <a:rPr lang="en-IN" sz="3200" b="1" dirty="0" smtClean="0">
                <a:solidFill>
                  <a:schemeClr val="bg1"/>
                </a:solidFill>
                <a:effectLst>
                  <a:outerShdw blurRad="38100" dist="38100" dir="2700000" algn="tl">
                    <a:srgbClr val="000000">
                      <a:alpha val="43137"/>
                    </a:srgbClr>
                  </a:outerShdw>
                </a:effectLst>
              </a:rPr>
              <a:t> </a:t>
            </a:r>
          </a:p>
          <a:p>
            <a:pPr algn="just"/>
            <a:r>
              <a:rPr lang="en-IN" sz="3200" b="1" dirty="0" smtClean="0">
                <a:solidFill>
                  <a:schemeClr val="bg1"/>
                </a:solidFill>
                <a:effectLst>
                  <a:outerShdw blurRad="38100" dist="38100" dir="2700000" algn="tl">
                    <a:srgbClr val="000000">
                      <a:alpha val="43137"/>
                    </a:srgbClr>
                  </a:outerShdw>
                </a:effectLst>
              </a:rPr>
              <a:t>&gt;&gt;&gt; type(no) </a:t>
            </a:r>
          </a:p>
          <a:p>
            <a:pPr algn="just"/>
            <a:endParaRPr lang="en-IN" sz="3200" b="1" dirty="0" smtClean="0">
              <a:solidFill>
                <a:schemeClr val="bg1"/>
              </a:solidFill>
              <a:effectLst>
                <a:outerShdw blurRad="38100" dist="38100" dir="2700000" algn="tl">
                  <a:srgbClr val="000000">
                    <a:alpha val="43137"/>
                  </a:srgbClr>
                </a:outerShdw>
              </a:effectLst>
            </a:endParaRPr>
          </a:p>
          <a:p>
            <a:pPr algn="just"/>
            <a:r>
              <a:rPr lang="en-IN" sz="3200" b="1" dirty="0" smtClean="0">
                <a:solidFill>
                  <a:schemeClr val="bg1"/>
                </a:solidFill>
                <a:effectLst>
                  <a:outerShdw blurRad="38100" dist="38100" dir="2700000" algn="tl">
                    <a:srgbClr val="000000">
                      <a:alpha val="43137"/>
                    </a:srgbClr>
                  </a:outerShdw>
                </a:effectLst>
              </a:rPr>
              <a:t>&lt;class 'complex'&gt;</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71472" y="428604"/>
            <a:ext cx="8143932"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COMPLEX   NUMBERS IN PYTHON</a:t>
            </a:r>
          </a:p>
        </p:txBody>
      </p:sp>
      <p:sp>
        <p:nvSpPr>
          <p:cNvPr id="2050" name="Rectangle 2"/>
          <p:cNvSpPr>
            <a:spLocks noChangeArrowheads="1"/>
          </p:cNvSpPr>
          <p:nvPr/>
        </p:nvSpPr>
        <p:spPr bwMode="auto">
          <a:xfrm>
            <a:off x="1300314" y="1857364"/>
            <a:ext cx="748652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IN" sz="3200" b="1" dirty="0" smtClean="0">
                <a:solidFill>
                  <a:schemeClr val="bg1"/>
                </a:solidFill>
                <a:effectLst>
                  <a:outerShdw blurRad="38100" dist="38100" dir="2700000" algn="tl">
                    <a:srgbClr val="000000">
                      <a:alpha val="43137"/>
                    </a:srgbClr>
                  </a:outerShdw>
                </a:effectLst>
              </a:rPr>
              <a:t>	Python library also has complex() function, which forms object from two float arguments</a:t>
            </a:r>
            <a:endParaRPr kumimoji="0" lang="en-US" sz="3200" b="1" i="0" u="none" strike="noStrike" cap="none" normalizeH="0" baseline="0" dirty="0" smtClean="0">
              <a:ln>
                <a:noFill/>
              </a:ln>
              <a:solidFill>
                <a:schemeClr val="bg1"/>
              </a:solidFill>
              <a:effectLst>
                <a:outerShdw blurRad="38100" dist="38100" dir="2700000" algn="tl">
                  <a:srgbClr val="000000">
                    <a:alpha val="43137"/>
                  </a:srgbClr>
                </a:outerShdw>
              </a:effectLst>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1"/>
                </a:solidFill>
                <a:effectLst>
                  <a:outerShdw blurRad="38100" dist="38100" dir="2700000" algn="tl">
                    <a:srgbClr val="000000">
                      <a:alpha val="43137"/>
                    </a:srgbClr>
                  </a:outerShdw>
                </a:effectLst>
                <a:cs typeface="Courier New" pitchFamily="49" charset="0"/>
              </a:rPr>
              <a:t>&gt;&gt;&gt; no=complex(5,6)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1"/>
                </a:solidFill>
                <a:effectLst>
                  <a:outerShdw blurRad="38100" dist="38100" dir="2700000" algn="tl">
                    <a:srgbClr val="000000">
                      <a:alpha val="43137"/>
                    </a:srgbClr>
                  </a:outerShdw>
                </a:effectLst>
                <a:cs typeface="Courier New" pitchFamily="49" charset="0"/>
              </a:rPr>
              <a:t>&gt;&gt;&gt; no (5+6j)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1"/>
                </a:solidFill>
                <a:effectLst>
                  <a:outerShdw blurRad="38100" dist="38100" dir="2700000" algn="tl">
                    <a:srgbClr val="000000">
                      <a:alpha val="43137"/>
                    </a:srgbClr>
                  </a:outerShdw>
                </a:effectLst>
                <a:cs typeface="Courier New" pitchFamily="49" charset="0"/>
              </a:rPr>
              <a:t>&gt;&gt;&gt; </a:t>
            </a:r>
            <a:r>
              <a:rPr kumimoji="0" lang="en-US" sz="3200" b="1" i="0" u="none" strike="noStrike" cap="none" normalizeH="0" baseline="0" dirty="0" err="1" smtClean="0">
                <a:ln>
                  <a:noFill/>
                </a:ln>
                <a:solidFill>
                  <a:schemeClr val="bg1"/>
                </a:solidFill>
                <a:effectLst>
                  <a:outerShdw blurRad="38100" dist="38100" dir="2700000" algn="tl">
                    <a:srgbClr val="000000">
                      <a:alpha val="43137"/>
                    </a:srgbClr>
                  </a:outerShdw>
                </a:effectLst>
                <a:cs typeface="Courier New" pitchFamily="49" charset="0"/>
              </a:rPr>
              <a:t>no.real</a:t>
            </a:r>
            <a:r>
              <a:rPr kumimoji="0" lang="en-US" sz="3200" b="1" i="0" u="none" strike="noStrike" cap="none" normalizeH="0" baseline="0" dirty="0" smtClean="0">
                <a:ln>
                  <a:noFill/>
                </a:ln>
                <a:solidFill>
                  <a:schemeClr val="bg1"/>
                </a:solidFill>
                <a:effectLst>
                  <a:outerShdw blurRad="38100" dist="38100" dir="2700000" algn="tl">
                    <a:srgbClr val="000000">
                      <a:alpha val="43137"/>
                    </a:srgbClr>
                  </a:outerShdw>
                </a:effectLst>
                <a:cs typeface="Courier New" pitchFamily="49" charset="0"/>
              </a:rPr>
              <a:t> </a:t>
            </a:r>
            <a:r>
              <a:rPr lang="en-US" sz="3200" b="1" dirty="0" smtClean="0">
                <a:solidFill>
                  <a:schemeClr val="bg1"/>
                </a:solidFill>
                <a:effectLst>
                  <a:outerShdw blurRad="38100" dist="38100" dir="2700000" algn="tl">
                    <a:srgbClr val="000000">
                      <a:alpha val="43137"/>
                    </a:srgbClr>
                  </a:outerShdw>
                </a:effectLst>
                <a:cs typeface="Courier New" pitchFamily="49" charset="0"/>
              </a:rPr>
              <a:t>			o/p	</a:t>
            </a:r>
            <a:r>
              <a:rPr kumimoji="0" lang="en-US" sz="3200" b="1" i="0" u="none" strike="noStrike" cap="none" normalizeH="0" baseline="0" dirty="0" smtClean="0">
                <a:ln>
                  <a:noFill/>
                </a:ln>
                <a:solidFill>
                  <a:schemeClr val="bg1"/>
                </a:solidFill>
                <a:effectLst>
                  <a:outerShdw blurRad="38100" dist="38100" dir="2700000" algn="tl">
                    <a:srgbClr val="000000">
                      <a:alpha val="43137"/>
                    </a:srgbClr>
                  </a:outerShdw>
                </a:effectLst>
                <a:cs typeface="Courier New" pitchFamily="49" charset="0"/>
              </a:rPr>
              <a:t>5.0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1"/>
                </a:solidFill>
                <a:effectLst>
                  <a:outerShdw blurRad="38100" dist="38100" dir="2700000" algn="tl">
                    <a:srgbClr val="000000">
                      <a:alpha val="43137"/>
                    </a:srgbClr>
                  </a:outerShdw>
                </a:effectLst>
                <a:cs typeface="Courier New" pitchFamily="49" charset="0"/>
              </a:rPr>
              <a:t>&gt;&gt;&gt; </a:t>
            </a:r>
            <a:r>
              <a:rPr kumimoji="0" lang="en-US" sz="3200" b="1" i="0" u="none" strike="noStrike" cap="none" normalizeH="0" baseline="0" dirty="0" err="1" smtClean="0">
                <a:ln>
                  <a:noFill/>
                </a:ln>
                <a:solidFill>
                  <a:schemeClr val="bg1"/>
                </a:solidFill>
                <a:effectLst>
                  <a:outerShdw blurRad="38100" dist="38100" dir="2700000" algn="tl">
                    <a:srgbClr val="000000">
                      <a:alpha val="43137"/>
                    </a:srgbClr>
                  </a:outerShdw>
                </a:effectLst>
                <a:cs typeface="Courier New" pitchFamily="49" charset="0"/>
              </a:rPr>
              <a:t>no.imag</a:t>
            </a:r>
            <a:r>
              <a:rPr kumimoji="0" lang="en-US" sz="3200" b="1" i="0" u="none" strike="noStrike" cap="none" normalizeH="0" baseline="0" dirty="0" smtClean="0">
                <a:ln>
                  <a:noFill/>
                </a:ln>
                <a:solidFill>
                  <a:schemeClr val="bg1"/>
                </a:solidFill>
                <a:effectLst>
                  <a:outerShdw blurRad="38100" dist="38100" dir="2700000" algn="tl">
                    <a:srgbClr val="000000">
                      <a:alpha val="43137"/>
                    </a:srgbClr>
                  </a:outerShdw>
                </a:effectLst>
                <a:cs typeface="Courier New" pitchFamily="49" charset="0"/>
              </a:rPr>
              <a:t> 			o/p	6.0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1"/>
                </a:solidFill>
                <a:effectLst>
                  <a:outerShdw blurRad="38100" dist="38100" dir="2700000" algn="tl">
                    <a:srgbClr val="000000">
                      <a:alpha val="43137"/>
                    </a:srgbClr>
                  </a:outerShdw>
                </a:effectLst>
                <a:cs typeface="Courier New" pitchFamily="49" charset="0"/>
              </a:rPr>
              <a:t>&gt;&gt;&gt; type(no)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1"/>
                </a:solidFill>
                <a:effectLst>
                  <a:outerShdw blurRad="38100" dist="38100" dir="2700000" algn="tl">
                    <a:srgbClr val="000000">
                      <a:alpha val="43137"/>
                    </a:srgbClr>
                  </a:outerShdw>
                </a:effectLst>
                <a:cs typeface="Courier New" pitchFamily="49" charset="0"/>
              </a:rPr>
              <a:t>&lt;class 'complex'&gt;</a:t>
            </a:r>
            <a:r>
              <a:rPr kumimoji="0" lang="en-US" sz="3200" b="1" i="0" u="none" strike="noStrike" cap="none" normalizeH="0" baseline="0" dirty="0" smtClean="0">
                <a:ln>
                  <a:noFill/>
                </a:ln>
                <a:solidFill>
                  <a:schemeClr val="bg1"/>
                </a:solidFill>
                <a:effectLst>
                  <a:outerShdw blurRad="38100" dist="38100" dir="2700000" algn="tl">
                    <a:srgbClr val="000000">
                      <a:alpha val="43137"/>
                    </a:srgbClr>
                  </a:outerShdw>
                </a:effectLst>
                <a:cs typeface="Arial" pitchFamily="34" charset="0"/>
              </a:rPr>
              <a:t> </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357422" y="2928934"/>
            <a:ext cx="5572164" cy="785818"/>
          </a:xfrm>
        </p:spPr>
        <p:style>
          <a:lnRef idx="0">
            <a:schemeClr val="accent5"/>
          </a:lnRef>
          <a:fillRef idx="3">
            <a:schemeClr val="accent5"/>
          </a:fillRef>
          <a:effectRef idx="3">
            <a:schemeClr val="accent5"/>
          </a:effectRef>
          <a:fontRef idx="minor">
            <a:schemeClr val="lt1"/>
          </a:fontRef>
        </p:style>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Data Type Range</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214546" y="2928934"/>
            <a:ext cx="5786478" cy="785818"/>
          </a:xfrm>
        </p:spPr>
        <p:style>
          <a:lnRef idx="0">
            <a:schemeClr val="accent2"/>
          </a:lnRef>
          <a:fillRef idx="3">
            <a:schemeClr val="accent2"/>
          </a:fillRef>
          <a:effectRef idx="3">
            <a:schemeClr val="accent2"/>
          </a:effectRef>
          <a:fontRef idx="minor">
            <a:schemeClr val="lt1"/>
          </a:fontRef>
        </p:style>
        <p:txBody>
          <a:bodyPr>
            <a:normAutofit/>
          </a:bodyPr>
          <a:lstStyle/>
          <a:p>
            <a:pPr marL="514350" indent="-514350" algn="ctr"/>
            <a:r>
              <a:rPr lang="en-IN" sz="4400" b="1" dirty="0" smtClean="0">
                <a:solidFill>
                  <a:srgbClr val="FFFF00"/>
                </a:solidFill>
                <a:effectLst>
                  <a:outerShdw blurRad="38100" dist="38100" dir="2700000" algn="tl">
                    <a:srgbClr val="000000">
                      <a:alpha val="43137"/>
                    </a:srgbClr>
                  </a:outerShdw>
                </a:effectLst>
              </a:rPr>
              <a:t>INTRODUCTION</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71472" y="428604"/>
            <a:ext cx="8143932"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Data Type Range</a:t>
            </a:r>
          </a:p>
        </p:txBody>
      </p:sp>
      <p:graphicFrame>
        <p:nvGraphicFramePr>
          <p:cNvPr id="4" name="Table 3"/>
          <p:cNvGraphicFramePr>
            <a:graphicFrameLocks noGrp="1"/>
          </p:cNvGraphicFramePr>
          <p:nvPr/>
        </p:nvGraphicFramePr>
        <p:xfrm>
          <a:off x="1071538" y="1571612"/>
          <a:ext cx="7715304" cy="4846320"/>
        </p:xfrm>
        <a:graphic>
          <a:graphicData uri="http://schemas.openxmlformats.org/drawingml/2006/table">
            <a:tbl>
              <a:tblPr firstRow="1" bandRow="1">
                <a:effectLst>
                  <a:innerShdw blurRad="63500" dist="50800" dir="18900000">
                    <a:prstClr val="black">
                      <a:alpha val="50000"/>
                    </a:prstClr>
                  </a:innerShdw>
                </a:effectLst>
                <a:tableStyleId>{37CE84F3-28C3-443E-9E96-99CF82512B78}</a:tableStyleId>
              </a:tblPr>
              <a:tblGrid>
                <a:gridCol w="3286148"/>
                <a:gridCol w="4429156"/>
              </a:tblGrid>
              <a:tr h="370840">
                <a:tc>
                  <a:txBody>
                    <a:bodyPr/>
                    <a:lstStyle/>
                    <a:p>
                      <a:pPr algn="ctr"/>
                      <a:r>
                        <a:rPr lang="en-IN" sz="3200" dirty="0" smtClean="0"/>
                        <a:t>Data Type </a:t>
                      </a:r>
                      <a:endParaRPr lang="en-IN"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3200" dirty="0" smtClean="0"/>
                        <a:t>Range</a:t>
                      </a:r>
                      <a:endParaRPr lang="en-IN"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IN" sz="3200" b="1" dirty="0" smtClean="0"/>
                        <a:t>Integers</a:t>
                      </a:r>
                      <a:endParaRPr lang="en-IN"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3200" b="1" dirty="0" smtClean="0">
                          <a:effectLst>
                            <a:outerShdw blurRad="38100" dist="38100" dir="2700000" algn="tl">
                              <a:srgbClr val="000000">
                                <a:alpha val="43137"/>
                              </a:srgbClr>
                            </a:outerShdw>
                          </a:effectLst>
                        </a:rPr>
                        <a:t>Unlimited</a:t>
                      </a:r>
                      <a:r>
                        <a:rPr lang="en-IN" sz="3200" b="1" baseline="0" dirty="0" smtClean="0">
                          <a:effectLst>
                            <a:outerShdw blurRad="38100" dist="38100" dir="2700000" algn="tl">
                              <a:srgbClr val="000000">
                                <a:alpha val="43137"/>
                              </a:srgbClr>
                            </a:outerShdw>
                          </a:effectLst>
                        </a:rPr>
                        <a:t> subject to availability of memory</a:t>
                      </a:r>
                      <a:endParaRPr lang="en-IN" sz="32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IN" sz="3200" b="1" dirty="0" smtClean="0"/>
                        <a:t>Booleans</a:t>
                      </a:r>
                      <a:endParaRPr lang="en-IN"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3200" b="1" baseline="0" dirty="0" smtClean="0">
                          <a:effectLst>
                            <a:outerShdw blurRad="38100" dist="38100" dir="2700000" algn="tl">
                              <a:srgbClr val="000000">
                                <a:alpha val="43137"/>
                              </a:srgbClr>
                            </a:outerShdw>
                          </a:effectLst>
                        </a:rPr>
                        <a:t>True ( 1 ),   False ( 0 )</a:t>
                      </a:r>
                      <a:endParaRPr lang="en-IN" sz="3200" b="1" dirty="0" smtClean="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IN" sz="3200" b="1" dirty="0" smtClean="0"/>
                        <a:t>Floating Point Numbers</a:t>
                      </a:r>
                      <a:endParaRPr lang="en-IN"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IN" sz="3200" b="1" dirty="0" smtClean="0">
                          <a:effectLst>
                            <a:outerShdw blurRad="38100" dist="38100" dir="2700000" algn="tl">
                              <a:srgbClr val="000000">
                                <a:alpha val="43137"/>
                              </a:srgbClr>
                            </a:outerShdw>
                          </a:effectLst>
                        </a:rPr>
                        <a:t>Unlimited</a:t>
                      </a:r>
                      <a:r>
                        <a:rPr lang="en-IN" sz="3200" b="1" baseline="0" dirty="0" smtClean="0">
                          <a:effectLst>
                            <a:outerShdw blurRad="38100" dist="38100" dir="2700000" algn="tl">
                              <a:srgbClr val="000000">
                                <a:alpha val="43137"/>
                              </a:srgbClr>
                            </a:outerShdw>
                          </a:effectLst>
                        </a:rPr>
                        <a:t> subject to availability of memory and depends on machine architecture.</a:t>
                      </a:r>
                      <a:endParaRPr lang="en-IN"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IN" sz="3200" b="1" dirty="0" smtClean="0"/>
                        <a:t>Complex Numbers</a:t>
                      </a:r>
                      <a:endParaRPr lang="en-IN" sz="3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3200" b="1" dirty="0" smtClean="0">
                          <a:effectLst>
                            <a:outerShdw blurRad="38100" dist="38100" dir="2700000" algn="tl">
                              <a:srgbClr val="000000">
                                <a:alpha val="43137"/>
                              </a:srgbClr>
                            </a:outerShdw>
                          </a:effectLst>
                        </a:rPr>
                        <a:t>Same as float type</a:t>
                      </a:r>
                      <a:endParaRPr lang="en-IN" sz="32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285984" y="4572008"/>
            <a:ext cx="5572164" cy="785818"/>
          </a:xfrm>
        </p:spPr>
        <p:style>
          <a:lnRef idx="0">
            <a:schemeClr val="accent5"/>
          </a:lnRef>
          <a:fillRef idx="3">
            <a:schemeClr val="accent5"/>
          </a:fillRef>
          <a:effectRef idx="3">
            <a:schemeClr val="accent5"/>
          </a:effectRef>
          <a:fontRef idx="minor">
            <a:schemeClr val="lt1"/>
          </a:fontRef>
        </p:style>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UNICODE</a:t>
            </a:r>
          </a:p>
        </p:txBody>
      </p:sp>
      <p:pic>
        <p:nvPicPr>
          <p:cNvPr id="4" name="Picture 2" descr="C:\Users\Sainik\Desktop\250px-Unicode_logo.svg.png"/>
          <p:cNvPicPr>
            <a:picLocks noChangeAspect="1" noChangeArrowheads="1"/>
          </p:cNvPicPr>
          <p:nvPr/>
        </p:nvPicPr>
        <p:blipFill>
          <a:blip r:embed="rId4" cstate="print"/>
          <a:srcRect/>
          <a:stretch>
            <a:fillRect/>
          </a:stretch>
        </p:blipFill>
        <p:spPr bwMode="auto">
          <a:xfrm>
            <a:off x="3500430" y="1071546"/>
            <a:ext cx="2643206" cy="28546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Sainik\Desktop\250px-Unicode_logo.svg.png"/>
          <p:cNvPicPr>
            <a:picLocks noChangeAspect="1" noChangeArrowheads="1"/>
          </p:cNvPicPr>
          <p:nvPr/>
        </p:nvPicPr>
        <p:blipFill>
          <a:blip r:embed="rId4" cstate="print"/>
          <a:srcRect/>
          <a:stretch>
            <a:fillRect/>
          </a:stretch>
        </p:blipFill>
        <p:spPr bwMode="auto">
          <a:xfrm>
            <a:off x="7500958" y="357166"/>
            <a:ext cx="1428760" cy="154306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500166" y="1785926"/>
            <a:ext cx="7215238" cy="3539430"/>
          </a:xfrm>
          <a:prstGeom prst="rect">
            <a:avLst/>
          </a:prstGeom>
        </p:spPr>
        <p:txBody>
          <a:bodyPr wrap="square">
            <a:spAutoFit/>
          </a:bodyPr>
          <a:lstStyle/>
          <a:p>
            <a:pPr algn="just">
              <a:buNone/>
            </a:pPr>
            <a:r>
              <a:rPr lang="en-IN" sz="3200" b="1" dirty="0" smtClean="0">
                <a:solidFill>
                  <a:srgbClr val="FFFF00"/>
                </a:solidFill>
                <a:effectLst>
                  <a:outerShdw blurRad="38100" dist="38100" dir="2700000" algn="tl">
                    <a:srgbClr val="000000">
                      <a:alpha val="43137"/>
                    </a:srgbClr>
                  </a:outerShdw>
                </a:effectLst>
              </a:rPr>
              <a:t>What is  UNICODE?</a:t>
            </a:r>
          </a:p>
          <a:p>
            <a:pPr algn="just">
              <a:buNone/>
            </a:pPr>
            <a:endParaRPr lang="en-IN" sz="3200" b="1" dirty="0" smtClean="0">
              <a:solidFill>
                <a:srgbClr val="FFFF00"/>
              </a:solidFill>
              <a:effectLst>
                <a:outerShdw blurRad="38100" dist="38100" dir="2700000" algn="tl">
                  <a:srgbClr val="000000">
                    <a:alpha val="43137"/>
                  </a:srgbClr>
                </a:outerShdw>
              </a:effectLst>
            </a:endParaRPr>
          </a:p>
          <a:p>
            <a:pPr algn="just">
              <a:buNone/>
            </a:pPr>
            <a:r>
              <a:rPr lang="en-US" sz="3200" b="1" dirty="0" smtClean="0">
                <a:solidFill>
                  <a:schemeClr val="bg2"/>
                </a:solidFill>
              </a:rPr>
              <a:t>		</a:t>
            </a:r>
            <a:r>
              <a:rPr lang="en-IN" sz="3200" b="1" i="1" dirty="0" smtClean="0"/>
              <a:t> </a:t>
            </a:r>
            <a:r>
              <a:rPr lang="en-IN" sz="3200" b="1" i="1" dirty="0" smtClean="0">
                <a:solidFill>
                  <a:schemeClr val="bg1"/>
                </a:solidFill>
                <a:effectLst>
                  <a:outerShdw blurRad="38100" dist="38100" dir="2700000" algn="tl">
                    <a:srgbClr val="000000">
                      <a:alpha val="43137"/>
                    </a:srgbClr>
                  </a:outerShdw>
                </a:effectLst>
              </a:rPr>
              <a:t>Unicode provides a unique number for every character,</a:t>
            </a:r>
            <a:br>
              <a:rPr lang="en-IN" sz="3200" b="1" i="1" dirty="0" smtClean="0">
                <a:solidFill>
                  <a:schemeClr val="bg1"/>
                </a:solidFill>
                <a:effectLst>
                  <a:outerShdw blurRad="38100" dist="38100" dir="2700000" algn="tl">
                    <a:srgbClr val="000000">
                      <a:alpha val="43137"/>
                    </a:srgbClr>
                  </a:outerShdw>
                </a:effectLst>
              </a:rPr>
            </a:br>
            <a:r>
              <a:rPr lang="en-IN" sz="3200" b="1" i="1" dirty="0" smtClean="0">
                <a:solidFill>
                  <a:schemeClr val="bg1"/>
                </a:solidFill>
                <a:effectLst>
                  <a:outerShdw blurRad="38100" dist="38100" dir="2700000" algn="tl">
                    <a:srgbClr val="000000">
                      <a:alpha val="43137"/>
                    </a:srgbClr>
                  </a:outerShdw>
                </a:effectLst>
              </a:rPr>
              <a:t>no matter what the platform,</a:t>
            </a:r>
            <a:br>
              <a:rPr lang="en-IN" sz="3200" b="1" i="1" dirty="0" smtClean="0">
                <a:solidFill>
                  <a:schemeClr val="bg1"/>
                </a:solidFill>
                <a:effectLst>
                  <a:outerShdw blurRad="38100" dist="38100" dir="2700000" algn="tl">
                    <a:srgbClr val="000000">
                      <a:alpha val="43137"/>
                    </a:srgbClr>
                  </a:outerShdw>
                </a:effectLst>
              </a:rPr>
            </a:br>
            <a:r>
              <a:rPr lang="en-IN" sz="3200" b="1" i="1" dirty="0" smtClean="0">
                <a:solidFill>
                  <a:schemeClr val="bg1"/>
                </a:solidFill>
                <a:effectLst>
                  <a:outerShdw blurRad="38100" dist="38100" dir="2700000" algn="tl">
                    <a:srgbClr val="000000">
                      <a:alpha val="43137"/>
                    </a:srgbClr>
                  </a:outerShdw>
                </a:effectLst>
              </a:rPr>
              <a:t>no matter what the program,</a:t>
            </a:r>
            <a:br>
              <a:rPr lang="en-IN" sz="3200" b="1" i="1" dirty="0" smtClean="0">
                <a:solidFill>
                  <a:schemeClr val="bg1"/>
                </a:solidFill>
                <a:effectLst>
                  <a:outerShdw blurRad="38100" dist="38100" dir="2700000" algn="tl">
                    <a:srgbClr val="000000">
                      <a:alpha val="43137"/>
                    </a:srgbClr>
                  </a:outerShdw>
                </a:effectLst>
              </a:rPr>
            </a:br>
            <a:r>
              <a:rPr lang="en-IN" sz="3200" b="1" i="1" dirty="0" smtClean="0">
                <a:solidFill>
                  <a:schemeClr val="bg1"/>
                </a:solidFill>
                <a:effectLst>
                  <a:outerShdw blurRad="38100" dist="38100" dir="2700000" algn="tl">
                    <a:srgbClr val="000000">
                      <a:alpha val="43137"/>
                    </a:srgbClr>
                  </a:outerShdw>
                </a:effectLst>
              </a:rPr>
              <a:t>no matter what the language.</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00298" y="4357694"/>
            <a:ext cx="4652299" cy="769441"/>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just">
              <a:buNone/>
            </a:pPr>
            <a:r>
              <a:rPr lang="en-IN" sz="4400" b="1" dirty="0" smtClean="0">
                <a:solidFill>
                  <a:srgbClr val="FFFF00"/>
                </a:solidFill>
                <a:effectLst>
                  <a:outerShdw blurRad="38100" dist="38100" dir="2700000" algn="tl">
                    <a:srgbClr val="000000">
                      <a:alpha val="43137"/>
                    </a:srgbClr>
                  </a:outerShdw>
                </a:effectLst>
              </a:rPr>
              <a:t>UNICODE  HISTORY</a:t>
            </a:r>
          </a:p>
        </p:txBody>
      </p:sp>
      <p:pic>
        <p:nvPicPr>
          <p:cNvPr id="6" name="Picture 2" descr="C:\Users\Sainik\Desktop\250px-Unicode_logo.svg.png"/>
          <p:cNvPicPr>
            <a:picLocks noChangeAspect="1" noChangeArrowheads="1"/>
          </p:cNvPicPr>
          <p:nvPr/>
        </p:nvPicPr>
        <p:blipFill>
          <a:blip r:embed="rId4" cstate="print"/>
          <a:srcRect/>
          <a:stretch>
            <a:fillRect/>
          </a:stretch>
        </p:blipFill>
        <p:spPr bwMode="auto">
          <a:xfrm>
            <a:off x="3500430" y="1071546"/>
            <a:ext cx="2643206" cy="28546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Sainik\Desktop\250px-Unicode_logo.svg.png"/>
          <p:cNvPicPr>
            <a:picLocks noChangeAspect="1" noChangeArrowheads="1"/>
          </p:cNvPicPr>
          <p:nvPr/>
        </p:nvPicPr>
        <p:blipFill>
          <a:blip r:embed="rId4" cstate="print"/>
          <a:srcRect/>
          <a:stretch>
            <a:fillRect/>
          </a:stretch>
        </p:blipFill>
        <p:spPr bwMode="auto">
          <a:xfrm>
            <a:off x="7500958" y="357166"/>
            <a:ext cx="1428760" cy="154306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285852" y="2500306"/>
            <a:ext cx="7572428" cy="3046988"/>
          </a:xfrm>
          <a:prstGeom prst="rect">
            <a:avLst/>
          </a:prstGeom>
        </p:spPr>
        <p:txBody>
          <a:bodyPr wrap="square">
            <a:spAutoFit/>
          </a:bodyPr>
          <a:lstStyle/>
          <a:p>
            <a:pPr algn="just">
              <a:buNone/>
            </a:pPr>
            <a:endParaRPr lang="en-IN" sz="3200" b="1" dirty="0" smtClean="0">
              <a:solidFill>
                <a:srgbClr val="FFFF00"/>
              </a:solidFill>
              <a:effectLst>
                <a:outerShdw blurRad="38100" dist="38100" dir="2700000" algn="tl">
                  <a:srgbClr val="000000">
                    <a:alpha val="43137"/>
                  </a:srgbClr>
                </a:outerShdw>
              </a:effectLst>
            </a:endParaRPr>
          </a:p>
          <a:p>
            <a:pPr algn="just">
              <a:buNone/>
            </a:pPr>
            <a:r>
              <a:rPr lang="en-US" sz="3200" b="1" dirty="0" smtClean="0">
                <a:solidFill>
                  <a:schemeClr val="bg2"/>
                </a:solidFill>
              </a:rPr>
              <a:t>		</a:t>
            </a:r>
            <a:r>
              <a:rPr lang="en-IN" sz="3200" b="1" i="1" dirty="0" smtClean="0">
                <a:solidFill>
                  <a:schemeClr val="bg1"/>
                </a:solidFill>
                <a:effectLst>
                  <a:outerShdw blurRad="38100" dist="38100" dir="2700000" algn="tl">
                    <a:srgbClr val="000000">
                      <a:alpha val="43137"/>
                    </a:srgbClr>
                  </a:outerShdw>
                </a:effectLst>
              </a:rPr>
              <a:t> </a:t>
            </a:r>
            <a:r>
              <a:rPr lang="en-IN" sz="3200" b="1" dirty="0" smtClean="0">
                <a:solidFill>
                  <a:schemeClr val="bg1"/>
                </a:solidFill>
                <a:effectLst>
                  <a:outerShdw blurRad="38100" dist="38100" dir="2700000" algn="tl">
                    <a:srgbClr val="000000">
                      <a:alpha val="43137"/>
                    </a:srgbClr>
                  </a:outerShdw>
                </a:effectLst>
              </a:rPr>
              <a:t>The origins of Unicode date to 1987, when Joe Becker from Xerox with Lee Collins and Mark Davis from Apple, started investigating the practicalities of creating a universal character set. </a:t>
            </a:r>
          </a:p>
        </p:txBody>
      </p:sp>
      <p:sp>
        <p:nvSpPr>
          <p:cNvPr id="4" name="Rectangle 3"/>
          <p:cNvSpPr/>
          <p:nvPr/>
        </p:nvSpPr>
        <p:spPr>
          <a:xfrm>
            <a:off x="2500298" y="785794"/>
            <a:ext cx="4355680" cy="707886"/>
          </a:xfrm>
          <a:prstGeom prst="rect">
            <a:avLst/>
          </a:prstGeom>
        </p:spPr>
        <p:txBody>
          <a:bodyPr wrap="none">
            <a:spAutoFit/>
          </a:bodyPr>
          <a:lstStyle/>
          <a:p>
            <a:pPr algn="just">
              <a:buNone/>
            </a:pPr>
            <a:r>
              <a:rPr lang="en-IN" sz="4000" b="1" dirty="0" smtClean="0">
                <a:solidFill>
                  <a:srgbClr val="FFFF00"/>
                </a:solidFill>
                <a:effectLst>
                  <a:outerShdw blurRad="38100" dist="38100" dir="2700000" algn="tl">
                    <a:srgbClr val="000000">
                      <a:alpha val="43137"/>
                    </a:srgbClr>
                  </a:outerShdw>
                </a:effectLst>
              </a:rPr>
              <a:t>UNICODE   HISTORY</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Sainik\Desktop\250px-Unicode_logo.svg.png"/>
          <p:cNvPicPr>
            <a:picLocks noChangeAspect="1" noChangeArrowheads="1"/>
          </p:cNvPicPr>
          <p:nvPr/>
        </p:nvPicPr>
        <p:blipFill>
          <a:blip r:embed="rId4" cstate="print"/>
          <a:srcRect/>
          <a:stretch>
            <a:fillRect/>
          </a:stretch>
        </p:blipFill>
        <p:spPr bwMode="auto">
          <a:xfrm>
            <a:off x="7500958" y="357166"/>
            <a:ext cx="1428760" cy="154306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285852" y="1484076"/>
            <a:ext cx="7572428" cy="5016758"/>
          </a:xfrm>
          <a:prstGeom prst="rect">
            <a:avLst/>
          </a:prstGeom>
        </p:spPr>
        <p:txBody>
          <a:bodyPr wrap="square">
            <a:spAutoFit/>
          </a:bodyPr>
          <a:lstStyle/>
          <a:p>
            <a:pPr algn="just">
              <a:buNone/>
            </a:pPr>
            <a:endParaRPr lang="en-IN" sz="3200" b="1" dirty="0" smtClean="0">
              <a:solidFill>
                <a:srgbClr val="FFFF00"/>
              </a:solidFill>
              <a:effectLst>
                <a:outerShdw blurRad="38100" dist="38100" dir="2700000" algn="tl">
                  <a:srgbClr val="000000">
                    <a:alpha val="43137"/>
                  </a:srgbClr>
                </a:outerShdw>
              </a:effectLst>
            </a:endParaRPr>
          </a:p>
          <a:p>
            <a:pPr algn="just">
              <a:buNone/>
            </a:pPr>
            <a:r>
              <a:rPr lang="en-US" sz="3200" b="1" dirty="0" smtClean="0">
                <a:solidFill>
                  <a:schemeClr val="bg2"/>
                </a:solidFill>
                <a:effectLst>
                  <a:outerShdw blurRad="38100" dist="38100" dir="2700000" algn="tl">
                    <a:srgbClr val="000000">
                      <a:alpha val="43137"/>
                    </a:srgbClr>
                  </a:outerShdw>
                </a:effectLst>
              </a:rPr>
              <a:t>	</a:t>
            </a:r>
            <a:r>
              <a:rPr lang="en-IN" sz="3200" b="1" dirty="0" smtClean="0">
                <a:solidFill>
                  <a:schemeClr val="bg1"/>
                </a:solidFill>
                <a:effectLst>
                  <a:outerShdw blurRad="38100" dist="38100" dir="2700000" algn="tl">
                    <a:srgbClr val="000000">
                      <a:alpha val="43137"/>
                    </a:srgbClr>
                  </a:outerShdw>
                </a:effectLst>
              </a:rPr>
              <a:t>With additional input from Peter Fenwick and Dave </a:t>
            </a:r>
            <a:r>
              <a:rPr lang="en-IN" sz="3200" b="1" dirty="0" err="1" smtClean="0">
                <a:solidFill>
                  <a:schemeClr val="bg1"/>
                </a:solidFill>
                <a:effectLst>
                  <a:outerShdw blurRad="38100" dist="38100" dir="2700000" algn="tl">
                    <a:srgbClr val="000000">
                      <a:alpha val="43137"/>
                    </a:srgbClr>
                  </a:outerShdw>
                </a:effectLst>
              </a:rPr>
              <a:t>Opstad</a:t>
            </a:r>
            <a:r>
              <a:rPr lang="en-IN" sz="3200" b="1" dirty="0" smtClean="0">
                <a:solidFill>
                  <a:schemeClr val="bg1"/>
                </a:solidFill>
                <a:effectLst>
                  <a:outerShdw blurRad="38100" dist="38100" dir="2700000" algn="tl">
                    <a:srgbClr val="000000">
                      <a:alpha val="43137"/>
                    </a:srgbClr>
                  </a:outerShdw>
                </a:effectLst>
              </a:rPr>
              <a:t>,</a:t>
            </a:r>
            <a:r>
              <a:rPr lang="en-IN" sz="3200" b="1" baseline="30000" dirty="0" smtClean="0">
                <a:solidFill>
                  <a:schemeClr val="bg1"/>
                </a:solidFill>
                <a:effectLst>
                  <a:outerShdw blurRad="38100" dist="38100" dir="2700000" algn="tl">
                    <a:srgbClr val="000000">
                      <a:alpha val="43137"/>
                    </a:srgbClr>
                  </a:outerShdw>
                </a:effectLst>
              </a:rPr>
              <a:t> </a:t>
            </a:r>
            <a:r>
              <a:rPr lang="en-IN" sz="3200" b="1" dirty="0" smtClean="0">
                <a:solidFill>
                  <a:schemeClr val="bg1"/>
                </a:solidFill>
                <a:effectLst>
                  <a:outerShdw blurRad="38100" dist="38100" dir="2700000" algn="tl">
                    <a:srgbClr val="000000">
                      <a:alpha val="43137"/>
                    </a:srgbClr>
                  </a:outerShdw>
                </a:effectLst>
              </a:rPr>
              <a:t>Joe Becker published a draft proposal for an "international/multilingual text character encoding system in August 1988, tentatively called Unicode". He explained that the name 'Unicode' is intended to suggest a unique, unified, universal encoding".</a:t>
            </a:r>
          </a:p>
        </p:txBody>
      </p:sp>
      <p:sp>
        <p:nvSpPr>
          <p:cNvPr id="4" name="Rectangle 3"/>
          <p:cNvSpPr/>
          <p:nvPr/>
        </p:nvSpPr>
        <p:spPr>
          <a:xfrm>
            <a:off x="2500298" y="785794"/>
            <a:ext cx="4355680" cy="707886"/>
          </a:xfrm>
          <a:prstGeom prst="rect">
            <a:avLst/>
          </a:prstGeom>
        </p:spPr>
        <p:txBody>
          <a:bodyPr wrap="none">
            <a:spAutoFit/>
          </a:bodyPr>
          <a:lstStyle/>
          <a:p>
            <a:pPr algn="just">
              <a:buNone/>
            </a:pPr>
            <a:r>
              <a:rPr lang="en-IN" sz="4000" b="1" dirty="0" smtClean="0">
                <a:solidFill>
                  <a:srgbClr val="FFFF00"/>
                </a:solidFill>
                <a:effectLst>
                  <a:outerShdw blurRad="38100" dist="38100" dir="2700000" algn="tl">
                    <a:srgbClr val="000000">
                      <a:alpha val="43137"/>
                    </a:srgbClr>
                  </a:outerShdw>
                </a:effectLst>
              </a:rPr>
              <a:t>UNICODE   HISTORY</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00298" y="4357694"/>
            <a:ext cx="5071260" cy="769441"/>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just">
              <a:buNone/>
            </a:pPr>
            <a:r>
              <a:rPr lang="en-IN" sz="4400" b="1" dirty="0" smtClean="0">
                <a:solidFill>
                  <a:srgbClr val="FFFF00"/>
                </a:solidFill>
                <a:effectLst>
                  <a:outerShdw blurRad="38100" dist="38100" dir="2700000" algn="tl">
                    <a:srgbClr val="000000">
                      <a:alpha val="43137"/>
                    </a:srgbClr>
                  </a:outerShdw>
                </a:effectLst>
              </a:rPr>
              <a:t>UNICODE ADOPTION</a:t>
            </a:r>
          </a:p>
        </p:txBody>
      </p:sp>
      <p:pic>
        <p:nvPicPr>
          <p:cNvPr id="6" name="Picture 2" descr="C:\Users\Sainik\Desktop\250px-Unicode_logo.svg.png"/>
          <p:cNvPicPr>
            <a:picLocks noChangeAspect="1" noChangeArrowheads="1"/>
          </p:cNvPicPr>
          <p:nvPr/>
        </p:nvPicPr>
        <p:blipFill>
          <a:blip r:embed="rId4" cstate="print"/>
          <a:srcRect/>
          <a:stretch>
            <a:fillRect/>
          </a:stretch>
        </p:blipFill>
        <p:spPr bwMode="auto">
          <a:xfrm>
            <a:off x="3500430" y="1071546"/>
            <a:ext cx="2643206" cy="28546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Sainik\Desktop\250px-Unicode_logo.svg.png"/>
          <p:cNvPicPr>
            <a:picLocks noChangeAspect="1" noChangeArrowheads="1"/>
          </p:cNvPicPr>
          <p:nvPr/>
        </p:nvPicPr>
        <p:blipFill>
          <a:blip r:embed="rId4" cstate="print"/>
          <a:srcRect/>
          <a:stretch>
            <a:fillRect/>
          </a:stretch>
        </p:blipFill>
        <p:spPr bwMode="auto">
          <a:xfrm>
            <a:off x="7500958" y="285728"/>
            <a:ext cx="1285884" cy="1388754"/>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357290" y="1785926"/>
            <a:ext cx="7572428" cy="4524315"/>
          </a:xfrm>
          <a:prstGeom prst="rect">
            <a:avLst/>
          </a:prstGeom>
        </p:spPr>
        <p:txBody>
          <a:bodyPr wrap="square">
            <a:spAutoFit/>
          </a:bodyPr>
          <a:lstStyle/>
          <a:p>
            <a:pPr algn="just">
              <a:buNone/>
            </a:pPr>
            <a:r>
              <a:rPr lang="en-US" sz="3200" b="1" dirty="0" smtClean="0">
                <a:solidFill>
                  <a:schemeClr val="bg2"/>
                </a:solidFill>
              </a:rPr>
              <a:t>		</a:t>
            </a:r>
            <a:r>
              <a:rPr lang="en-IN" sz="3200" b="1" dirty="0" smtClean="0">
                <a:solidFill>
                  <a:schemeClr val="bg1"/>
                </a:solidFill>
                <a:effectLst>
                  <a:outerShdw blurRad="38100" dist="38100" dir="2700000" algn="tl">
                    <a:srgbClr val="000000">
                      <a:alpha val="43137"/>
                    </a:srgbClr>
                  </a:outerShdw>
                </a:effectLst>
              </a:rPr>
              <a:t> It has been adopted by all modern software providers and now allows data to be transported through many different platforms, devices and applications without corruption.</a:t>
            </a:r>
          </a:p>
          <a:p>
            <a:pPr algn="just">
              <a:buNone/>
            </a:pPr>
            <a:r>
              <a:rPr lang="en-IN" sz="3200" b="1" dirty="0" smtClean="0">
                <a:solidFill>
                  <a:schemeClr val="bg1"/>
                </a:solidFill>
                <a:effectLst>
                  <a:outerShdw blurRad="38100" dist="38100" dir="2700000" algn="tl">
                    <a:srgbClr val="000000">
                      <a:alpha val="43137"/>
                    </a:srgbClr>
                  </a:outerShdw>
                </a:effectLst>
              </a:rPr>
              <a:t>operating systems, search engines, browsers, laptops, and smart phones—plus the Internet and World Wide Web (URLs, HTML, XML, CSS, JSON, etc.) using </a:t>
            </a:r>
            <a:r>
              <a:rPr lang="en-IN" sz="3200" b="1" dirty="0" err="1" smtClean="0">
                <a:solidFill>
                  <a:schemeClr val="bg1"/>
                </a:solidFill>
                <a:effectLst>
                  <a:outerShdw blurRad="38100" dist="38100" dir="2700000" algn="tl">
                    <a:srgbClr val="000000">
                      <a:alpha val="43137"/>
                    </a:srgbClr>
                  </a:outerShdw>
                </a:effectLst>
              </a:rPr>
              <a:t>unicode</a:t>
            </a:r>
            <a:endParaRPr lang="en-IN" sz="32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2857488" y="571480"/>
            <a:ext cx="4185826" cy="646331"/>
          </a:xfrm>
          <a:prstGeom prst="rect">
            <a:avLst/>
          </a:prstGeom>
        </p:spPr>
        <p:txBody>
          <a:bodyPr wrap="none">
            <a:spAutoFit/>
          </a:bodyPr>
          <a:lstStyle/>
          <a:p>
            <a:pPr algn="just">
              <a:buNone/>
            </a:pPr>
            <a:r>
              <a:rPr lang="en-IN" sz="3600" b="1" dirty="0" smtClean="0">
                <a:solidFill>
                  <a:srgbClr val="FFFF00"/>
                </a:solidFill>
                <a:effectLst>
                  <a:outerShdw blurRad="38100" dist="38100" dir="2700000" algn="tl">
                    <a:srgbClr val="000000">
                      <a:alpha val="43137"/>
                    </a:srgbClr>
                  </a:outerShdw>
                </a:effectLst>
              </a:rPr>
              <a:t>UNICODE ADOPTION</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Sainik\Desktop\250px-Unicode_logo.svg.png"/>
          <p:cNvPicPr>
            <a:picLocks noChangeAspect="1" noChangeArrowheads="1"/>
          </p:cNvPicPr>
          <p:nvPr/>
        </p:nvPicPr>
        <p:blipFill>
          <a:blip r:embed="rId4" cstate="print"/>
          <a:srcRect/>
          <a:stretch>
            <a:fillRect/>
          </a:stretch>
        </p:blipFill>
        <p:spPr bwMode="auto">
          <a:xfrm>
            <a:off x="3500430" y="1071546"/>
            <a:ext cx="2643206" cy="2854661"/>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1571604" y="4214818"/>
            <a:ext cx="6829498" cy="769441"/>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just">
              <a:buNone/>
            </a:pPr>
            <a:r>
              <a:rPr lang="en-IN" sz="4400" b="1" dirty="0" smtClean="0">
                <a:solidFill>
                  <a:srgbClr val="FFFF00"/>
                </a:solidFill>
                <a:effectLst>
                  <a:outerShdw blurRad="38100" dist="38100" dir="2700000" algn="tl">
                    <a:srgbClr val="000000">
                      <a:alpha val="43137"/>
                    </a:srgbClr>
                  </a:outerShdw>
                </a:effectLst>
              </a:rPr>
              <a:t>UNICODE  IMPLIMENTATION</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Sainik\Desktop\250px-Unicode_logo.svg.png"/>
          <p:cNvPicPr>
            <a:picLocks noChangeAspect="1" noChangeArrowheads="1"/>
          </p:cNvPicPr>
          <p:nvPr/>
        </p:nvPicPr>
        <p:blipFill>
          <a:blip r:embed="rId4" cstate="print"/>
          <a:srcRect/>
          <a:stretch>
            <a:fillRect/>
          </a:stretch>
        </p:blipFill>
        <p:spPr bwMode="auto">
          <a:xfrm>
            <a:off x="7500958" y="357166"/>
            <a:ext cx="1428760" cy="154306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428728" y="2254647"/>
            <a:ext cx="7429552" cy="3539430"/>
          </a:xfrm>
          <a:prstGeom prst="rect">
            <a:avLst/>
          </a:prstGeom>
        </p:spPr>
        <p:txBody>
          <a:bodyPr wrap="square">
            <a:spAutoFit/>
          </a:bodyPr>
          <a:lstStyle/>
          <a:p>
            <a:pPr algn="just">
              <a:buNone/>
            </a:pPr>
            <a:r>
              <a:rPr lang="en-US" sz="3200" b="1" dirty="0" smtClean="0">
                <a:solidFill>
                  <a:schemeClr val="bg1"/>
                </a:solidFill>
                <a:effectLst>
                  <a:outerShdw blurRad="38100" dist="38100" dir="2700000" algn="tl">
                    <a:srgbClr val="000000">
                      <a:alpha val="43137"/>
                    </a:srgbClr>
                  </a:outerShdw>
                </a:effectLst>
              </a:rPr>
              <a:t>		</a:t>
            </a:r>
            <a:r>
              <a:rPr lang="en-IN" sz="3200" b="1" dirty="0" smtClean="0">
                <a:solidFill>
                  <a:schemeClr val="bg1"/>
                </a:solidFill>
                <a:effectLst>
                  <a:outerShdw blurRad="38100" dist="38100" dir="2700000" algn="tl">
                    <a:srgbClr val="000000">
                      <a:alpha val="43137"/>
                    </a:srgbClr>
                  </a:outerShdw>
                </a:effectLst>
              </a:rPr>
              <a:t>Unicode can be implemented by different character encodings. The Unicode standard defines UTF-8, UTF-16, and UTF-32, and several other encodings are in use. The most commonly used encodings are UTF-8, UTF-16 and UCS-2, a precursor of UTF-16.</a:t>
            </a:r>
          </a:p>
        </p:txBody>
      </p:sp>
      <p:sp>
        <p:nvSpPr>
          <p:cNvPr id="4" name="Rectangle 3"/>
          <p:cNvSpPr/>
          <p:nvPr/>
        </p:nvSpPr>
        <p:spPr>
          <a:xfrm>
            <a:off x="1571604" y="571480"/>
            <a:ext cx="5623206" cy="646331"/>
          </a:xfrm>
          <a:prstGeom prst="rect">
            <a:avLst/>
          </a:prstGeom>
        </p:spPr>
        <p:txBody>
          <a:bodyPr wrap="none">
            <a:spAutoFit/>
          </a:bodyPr>
          <a:lstStyle/>
          <a:p>
            <a:pPr algn="just">
              <a:buNone/>
            </a:pPr>
            <a:r>
              <a:rPr lang="en-IN" sz="3600" b="1" dirty="0" smtClean="0">
                <a:solidFill>
                  <a:srgbClr val="FFFF00"/>
                </a:solidFill>
                <a:effectLst>
                  <a:outerShdw blurRad="38100" dist="38100" dir="2700000" algn="tl">
                    <a:srgbClr val="000000">
                      <a:alpha val="43137"/>
                    </a:srgbClr>
                  </a:outerShdw>
                </a:effectLst>
              </a:rPr>
              <a:t>UNICODE  IMPLIMENTATION</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INTRODUCTION</a:t>
            </a:r>
          </a:p>
        </p:txBody>
      </p:sp>
      <p:sp>
        <p:nvSpPr>
          <p:cNvPr id="9" name="Content Placeholder 2"/>
          <p:cNvSpPr>
            <a:spLocks noGrp="1"/>
          </p:cNvSpPr>
          <p:nvPr>
            <p:ph idx="1"/>
          </p:nvPr>
        </p:nvSpPr>
        <p:spPr>
          <a:xfrm>
            <a:off x="1285852" y="1714488"/>
            <a:ext cx="7500990" cy="4643470"/>
          </a:xfrm>
        </p:spPr>
        <p:txBody>
          <a:bodyPr>
            <a:noAutofit/>
          </a:bodyPr>
          <a:lstStyle/>
          <a:p>
            <a:pPr algn="just">
              <a:buNone/>
            </a:pPr>
            <a:endParaRPr lang="en-US" sz="1200" b="1" dirty="0" smtClean="0">
              <a:effectLst>
                <a:outerShdw blurRad="38100" dist="38100" dir="2700000" algn="tl">
                  <a:srgbClr val="000000">
                    <a:alpha val="43137"/>
                  </a:srgbClr>
                </a:outerShdw>
              </a:effectLst>
            </a:endParaRPr>
          </a:p>
          <a:p>
            <a:pPr algn="just">
              <a:buNone/>
            </a:pPr>
            <a:endParaRPr lang="en-IN" sz="2000" b="1" dirty="0" smtClean="0">
              <a:effectLst>
                <a:outerShdw blurRad="38100" dist="38100" dir="2700000" algn="tl">
                  <a:srgbClr val="000000">
                    <a:alpha val="43137"/>
                  </a:srgbClr>
                </a:outerShdw>
              </a:effectLst>
            </a:endParaRPr>
          </a:p>
          <a:p>
            <a:pPr algn="just">
              <a:buNone/>
            </a:pPr>
            <a:r>
              <a:rPr lang="en-IN" sz="2000" b="1" dirty="0" smtClean="0">
                <a:effectLst>
                  <a:outerShdw blurRad="38100" dist="38100" dir="2700000" algn="tl">
                    <a:srgbClr val="000000">
                      <a:alpha val="43137"/>
                    </a:srgbClr>
                  </a:outerShdw>
                </a:effectLst>
              </a:rPr>
              <a:t>		</a:t>
            </a:r>
            <a:r>
              <a:rPr lang="en-IN" b="1" dirty="0" smtClean="0">
                <a:effectLst>
                  <a:outerShdw blurRad="38100" dist="38100" dir="2700000" algn="tl">
                    <a:srgbClr val="000000">
                      <a:alpha val="43137"/>
                    </a:srgbClr>
                  </a:outerShdw>
                </a:effectLst>
              </a:rPr>
              <a:t>	</a:t>
            </a:r>
            <a:r>
              <a:rPr lang="en-US" sz="3200" b="1" dirty="0" smtClean="0">
                <a:solidFill>
                  <a:schemeClr val="bg2"/>
                </a:solidFill>
                <a:effectLst>
                  <a:outerShdw blurRad="38100" dist="38100" dir="2700000" algn="tl">
                    <a:srgbClr val="000000">
                      <a:alpha val="43137"/>
                    </a:srgbClr>
                  </a:outerShdw>
                </a:effectLst>
              </a:rPr>
              <a:t>Data can be of many types e.g. character, string, integer, real etc. </a:t>
            </a:r>
          </a:p>
          <a:p>
            <a:pPr>
              <a:buNone/>
            </a:pPr>
            <a:endParaRPr lang="en-US" sz="3200" b="1" dirty="0" smtClean="0">
              <a:solidFill>
                <a:schemeClr val="bg2"/>
              </a:solidFill>
              <a:effectLst>
                <a:outerShdw blurRad="38100" dist="38100" dir="2700000" algn="tl">
                  <a:srgbClr val="000000">
                    <a:alpha val="43137"/>
                  </a:srgbClr>
                </a:outerShdw>
              </a:effectLst>
            </a:endParaRPr>
          </a:p>
          <a:p>
            <a:pPr algn="just">
              <a:buNone/>
            </a:pPr>
            <a:r>
              <a:rPr lang="en-US" sz="3200" b="1" dirty="0" smtClean="0">
                <a:solidFill>
                  <a:schemeClr val="bg2"/>
                </a:solidFill>
                <a:effectLst>
                  <a:outerShdw blurRad="38100" dist="38100" dir="2700000" algn="tl">
                    <a:srgbClr val="000000">
                      <a:alpha val="43137"/>
                    </a:srgbClr>
                  </a:outerShdw>
                </a:effectLst>
              </a:rPr>
              <a:t>			Python like any other language provides ways and facilities to handle different types of data by providing data types.</a:t>
            </a:r>
            <a:endParaRPr lang="en-IN" sz="3200" b="1" dirty="0" smtClean="0">
              <a:solidFill>
                <a:schemeClr val="bg2"/>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357422" y="2928934"/>
            <a:ext cx="5572164" cy="785818"/>
          </a:xfrm>
        </p:spPr>
        <p:style>
          <a:lnRef idx="0">
            <a:schemeClr val="accent5"/>
          </a:lnRef>
          <a:fillRef idx="3">
            <a:schemeClr val="accent5"/>
          </a:fillRef>
          <a:effectRef idx="3">
            <a:schemeClr val="accent5"/>
          </a:effectRef>
          <a:fontRef idx="minor">
            <a:schemeClr val="lt1"/>
          </a:fontRef>
        </p:style>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STRINGS</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28728" y="2254647"/>
            <a:ext cx="7429552" cy="4031873"/>
          </a:xfrm>
          <a:prstGeom prst="rect">
            <a:avLst/>
          </a:prstGeom>
        </p:spPr>
        <p:txBody>
          <a:bodyPr wrap="square">
            <a:spAutoFit/>
          </a:bodyPr>
          <a:lstStyle/>
          <a:p>
            <a:pPr algn="just">
              <a:buNone/>
            </a:pPr>
            <a:r>
              <a:rPr lang="en-US" sz="3200" b="1" dirty="0" smtClean="0">
                <a:solidFill>
                  <a:schemeClr val="bg1"/>
                </a:solidFill>
                <a:effectLst>
                  <a:outerShdw blurRad="38100" dist="38100" dir="2700000" algn="tl">
                    <a:srgbClr val="000000">
                      <a:alpha val="43137"/>
                    </a:srgbClr>
                  </a:outerShdw>
                </a:effectLst>
              </a:rPr>
              <a:t>		</a:t>
            </a:r>
            <a:r>
              <a:rPr lang="en-IN" sz="3200" b="1" dirty="0" smtClean="0">
                <a:solidFill>
                  <a:schemeClr val="bg1"/>
                </a:solidFill>
                <a:effectLst>
                  <a:outerShdw blurRad="38100" dist="38100" dir="2700000" algn="tl">
                    <a:srgbClr val="000000">
                      <a:alpha val="43137"/>
                    </a:srgbClr>
                  </a:outerShdw>
                </a:effectLst>
              </a:rPr>
              <a:t>Like many other popular programming languages, strings in Python are arrays of bytes representing Unicode characters. However, Python does not have a character data type, a single character is simply a string with a length of 1. Square brackets can be used to access elements of the string.</a:t>
            </a:r>
          </a:p>
        </p:txBody>
      </p:sp>
      <p:sp>
        <p:nvSpPr>
          <p:cNvPr id="4" name="Rectangle 3"/>
          <p:cNvSpPr/>
          <p:nvPr/>
        </p:nvSpPr>
        <p:spPr>
          <a:xfrm>
            <a:off x="3714744" y="642918"/>
            <a:ext cx="1828065" cy="646331"/>
          </a:xfrm>
          <a:prstGeom prst="rect">
            <a:avLst/>
          </a:prstGeom>
        </p:spPr>
        <p:txBody>
          <a:bodyPr wrap="none">
            <a:spAutoFit/>
          </a:bodyPr>
          <a:lstStyle/>
          <a:p>
            <a:pPr algn="just">
              <a:buNone/>
            </a:pPr>
            <a:r>
              <a:rPr lang="en-IN" sz="3600" b="1" dirty="0" smtClean="0">
                <a:solidFill>
                  <a:srgbClr val="FFFF00"/>
                </a:solidFill>
                <a:effectLst>
                  <a:outerShdw blurRad="38100" dist="38100" dir="2700000" algn="tl">
                    <a:srgbClr val="000000">
                      <a:alpha val="43137"/>
                    </a:srgbClr>
                  </a:outerShdw>
                </a:effectLst>
              </a:rPr>
              <a:t>STRINGS</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928794" y="3286124"/>
            <a:ext cx="6143668"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n-IN" sz="3200" b="1" dirty="0" smtClean="0">
                <a:solidFill>
                  <a:srgbClr val="FFFF00"/>
                </a:solidFill>
                <a:effectLst>
                  <a:outerShdw blurRad="38100" dist="38100" dir="2700000" algn="tl">
                    <a:srgbClr val="000000">
                      <a:alpha val="43137"/>
                    </a:srgbClr>
                  </a:outerShdw>
                </a:effectLst>
              </a:rPr>
              <a:t>How to create a string in Python?</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28728" y="1785927"/>
            <a:ext cx="7429552" cy="3539430"/>
          </a:xfrm>
          <a:prstGeom prst="rect">
            <a:avLst/>
          </a:prstGeom>
        </p:spPr>
        <p:txBody>
          <a:bodyPr wrap="square">
            <a:spAutoFit/>
          </a:bodyPr>
          <a:lstStyle/>
          <a:p>
            <a:pPr algn="just"/>
            <a:r>
              <a:rPr lang="en-IN" sz="3200" b="1" dirty="0" smtClean="0">
                <a:solidFill>
                  <a:srgbClr val="FFFF00"/>
                </a:solidFill>
                <a:effectLst>
                  <a:outerShdw blurRad="38100" dist="38100" dir="2700000" algn="tl">
                    <a:srgbClr val="000000">
                      <a:alpha val="43137"/>
                    </a:srgbClr>
                  </a:outerShdw>
                </a:effectLst>
              </a:rPr>
              <a:t>How to create a string in Python?</a:t>
            </a:r>
          </a:p>
          <a:p>
            <a:pPr algn="just">
              <a:buNone/>
            </a:pPr>
            <a:r>
              <a:rPr lang="en-IN" sz="3200" dirty="0" smtClean="0"/>
              <a:t>	</a:t>
            </a:r>
          </a:p>
          <a:p>
            <a:pPr algn="just">
              <a:buNone/>
            </a:pPr>
            <a:r>
              <a:rPr lang="en-IN" sz="3200" b="1" dirty="0" smtClean="0">
                <a:solidFill>
                  <a:schemeClr val="bg1"/>
                </a:solidFill>
                <a:effectLst>
                  <a:outerShdw blurRad="38100" dist="38100" dir="2700000" algn="tl">
                    <a:srgbClr val="000000">
                      <a:alpha val="43137"/>
                    </a:srgbClr>
                  </a:outerShdw>
                </a:effectLst>
              </a:rPr>
              <a:t>	Strings can be created by enclosing characters inside a single quote or double quotes. Even triple quotes can be used in Python but generally used to represent multiline strings and docstrings</a:t>
            </a:r>
            <a:r>
              <a:rPr lang="en-IN" sz="3200" dirty="0" smtClean="0"/>
              <a:t>.</a:t>
            </a:r>
            <a:endParaRPr lang="en-IN" sz="32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3714744" y="642918"/>
            <a:ext cx="1828065" cy="646331"/>
          </a:xfrm>
          <a:prstGeom prst="rect">
            <a:avLst/>
          </a:prstGeom>
        </p:spPr>
        <p:txBody>
          <a:bodyPr wrap="none">
            <a:spAutoFit/>
          </a:bodyPr>
          <a:lstStyle/>
          <a:p>
            <a:pPr algn="just">
              <a:buNone/>
            </a:pPr>
            <a:r>
              <a:rPr lang="en-IN" sz="3600" b="1" dirty="0" smtClean="0">
                <a:solidFill>
                  <a:srgbClr val="FFFF00"/>
                </a:solidFill>
                <a:effectLst>
                  <a:outerShdw blurRad="38100" dist="38100" dir="2700000" algn="tl">
                    <a:srgbClr val="000000">
                      <a:alpha val="43137"/>
                    </a:srgbClr>
                  </a:outerShdw>
                </a:effectLst>
              </a:rPr>
              <a:t>STRINGS</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071670" y="3071810"/>
            <a:ext cx="6500858" cy="785818"/>
          </a:xfrm>
        </p:spPr>
        <p:style>
          <a:lnRef idx="0">
            <a:schemeClr val="accent6"/>
          </a:lnRef>
          <a:fillRef idx="3">
            <a:schemeClr val="accent6"/>
          </a:fillRef>
          <a:effectRef idx="3">
            <a:schemeClr val="accent6"/>
          </a:effectRef>
          <a:fontRef idx="minor">
            <a:schemeClr val="lt1"/>
          </a:fontRef>
        </p:style>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REPRESENTATION OF STRING</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REPRESENTATION OF STRING</a:t>
            </a:r>
          </a:p>
        </p:txBody>
      </p:sp>
      <p:pic>
        <p:nvPicPr>
          <p:cNvPr id="7" name="Picture 2"/>
          <p:cNvPicPr>
            <a:picLocks noChangeAspect="1" noChangeArrowheads="1"/>
          </p:cNvPicPr>
          <p:nvPr/>
        </p:nvPicPr>
        <p:blipFill>
          <a:blip r:embed="rId4" cstate="print"/>
          <a:srcRect l="11133" t="42969" r="36132" b="36718"/>
          <a:stretch>
            <a:fillRect/>
          </a:stretch>
        </p:blipFill>
        <p:spPr bwMode="auto">
          <a:xfrm>
            <a:off x="1285852" y="3652838"/>
            <a:ext cx="7418563" cy="1928826"/>
          </a:xfrm>
          <a:prstGeom prst="rect">
            <a:avLst/>
          </a:prstGeom>
          <a:noFill/>
          <a:ln w="9525">
            <a:noFill/>
            <a:miter lim="800000"/>
            <a:headEnd/>
            <a:tailEnd/>
          </a:ln>
          <a:effectLst/>
        </p:spPr>
      </p:pic>
      <p:sp>
        <p:nvSpPr>
          <p:cNvPr id="8" name="Rectangle 7"/>
          <p:cNvSpPr/>
          <p:nvPr/>
        </p:nvSpPr>
        <p:spPr>
          <a:xfrm>
            <a:off x="2285984" y="1285860"/>
            <a:ext cx="4099392" cy="584775"/>
          </a:xfrm>
          <a:prstGeom prst="rect">
            <a:avLst/>
          </a:prstGeom>
        </p:spPr>
        <p:txBody>
          <a:bodyPr wrap="none">
            <a:spAutoFit/>
          </a:bodyPr>
          <a:lstStyle/>
          <a:p>
            <a:r>
              <a:rPr lang="en-IN" sz="3200" b="1" dirty="0" smtClean="0">
                <a:solidFill>
                  <a:schemeClr val="bg1"/>
                </a:solidFill>
                <a:effectLst>
                  <a:outerShdw blurRad="38100" dist="38100" dir="2700000" algn="tl">
                    <a:srgbClr val="000000">
                      <a:alpha val="43137"/>
                    </a:srgbClr>
                  </a:outerShdw>
                </a:effectLst>
              </a:rPr>
              <a:t>&gt;&gt;&gt;  s = “Hello Python”</a:t>
            </a:r>
            <a:endParaRPr lang="en-IN" sz="3200" b="1" dirty="0">
              <a:solidFill>
                <a:schemeClr val="bg1"/>
              </a:solidFill>
              <a:effectLst>
                <a:outerShdw blurRad="38100" dist="38100" dir="2700000" algn="tl">
                  <a:srgbClr val="000000">
                    <a:alpha val="43137"/>
                  </a:srgbClr>
                </a:outerShdw>
              </a:effectLst>
            </a:endParaRPr>
          </a:p>
        </p:txBody>
      </p:sp>
      <p:sp>
        <p:nvSpPr>
          <p:cNvPr id="9" name="Rectangle 8"/>
          <p:cNvSpPr/>
          <p:nvPr/>
        </p:nvSpPr>
        <p:spPr>
          <a:xfrm>
            <a:off x="1928794" y="1928802"/>
            <a:ext cx="6491521" cy="523220"/>
          </a:xfrm>
          <a:prstGeom prst="rect">
            <a:avLst/>
          </a:prstGeom>
        </p:spPr>
        <p:txBody>
          <a:bodyPr wrap="none">
            <a:spAutoFit/>
          </a:bodyPr>
          <a:lstStyle/>
          <a:p>
            <a:r>
              <a:rPr lang="en-IN" sz="2800" b="1" dirty="0" smtClean="0">
                <a:solidFill>
                  <a:schemeClr val="bg1"/>
                </a:solidFill>
                <a:effectLst>
                  <a:outerShdw blurRad="38100" dist="38100" dir="2700000" algn="tl">
                    <a:srgbClr val="000000">
                      <a:alpha val="43137"/>
                    </a:srgbClr>
                  </a:outerShdw>
                </a:effectLst>
              </a:rPr>
              <a:t>This is how Python would index the string:</a:t>
            </a:r>
            <a:endParaRPr lang="en-IN" sz="2800" b="1" dirty="0">
              <a:solidFill>
                <a:schemeClr val="bg1"/>
              </a:solidFill>
              <a:effectLst>
                <a:outerShdw blurRad="38100" dist="38100" dir="2700000" algn="tl">
                  <a:srgbClr val="000000">
                    <a:alpha val="43137"/>
                  </a:srgbClr>
                </a:outerShdw>
              </a:effectLst>
            </a:endParaRPr>
          </a:p>
        </p:txBody>
      </p:sp>
      <p:sp>
        <p:nvSpPr>
          <p:cNvPr id="10" name="Right Arrow 9"/>
          <p:cNvSpPr/>
          <p:nvPr/>
        </p:nvSpPr>
        <p:spPr>
          <a:xfrm>
            <a:off x="2714612" y="5429264"/>
            <a:ext cx="3500462" cy="128588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11" name="Rectangle 10"/>
          <p:cNvSpPr/>
          <p:nvPr/>
        </p:nvSpPr>
        <p:spPr>
          <a:xfrm>
            <a:off x="2786050" y="5810266"/>
            <a:ext cx="2779864" cy="523220"/>
          </a:xfrm>
          <a:prstGeom prst="rect">
            <a:avLst/>
          </a:prstGeom>
        </p:spPr>
        <p:txBody>
          <a:bodyPr wrap="none">
            <a:spAutoFit/>
          </a:bodyPr>
          <a:lstStyle/>
          <a:p>
            <a:pPr lvl="0"/>
            <a:r>
              <a:rPr lang="en-US" sz="2800" b="1" dirty="0" smtClean="0">
                <a:effectLst>
                  <a:outerShdw blurRad="38100" dist="38100" dir="2700000" algn="tl">
                    <a:srgbClr val="000000">
                      <a:alpha val="43137"/>
                    </a:srgbClr>
                  </a:outerShdw>
                </a:effectLst>
              </a:rPr>
              <a:t>Forward Indexing</a:t>
            </a:r>
            <a:endParaRPr lang="en-IN" sz="2400" b="1" dirty="0">
              <a:effectLst>
                <a:outerShdw blurRad="38100" dist="38100" dir="2700000" algn="tl">
                  <a:srgbClr val="000000">
                    <a:alpha val="43137"/>
                  </a:srgbClr>
                </a:outerShdw>
              </a:effectLst>
            </a:endParaRPr>
          </a:p>
        </p:txBody>
      </p:sp>
      <p:sp>
        <p:nvSpPr>
          <p:cNvPr id="12" name="Right Arrow 11"/>
          <p:cNvSpPr/>
          <p:nvPr/>
        </p:nvSpPr>
        <p:spPr>
          <a:xfrm rot="10800000">
            <a:off x="4714876" y="2357430"/>
            <a:ext cx="3786214" cy="1285884"/>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13" name="Rectangle 12"/>
          <p:cNvSpPr/>
          <p:nvPr/>
        </p:nvSpPr>
        <p:spPr>
          <a:xfrm>
            <a:off x="5429256" y="2714620"/>
            <a:ext cx="3000117" cy="523220"/>
          </a:xfrm>
          <a:prstGeom prst="rect">
            <a:avLst/>
          </a:prstGeom>
        </p:spPr>
        <p:txBody>
          <a:bodyPr wrap="none">
            <a:spAutoFit/>
          </a:bodyPr>
          <a:lstStyle/>
          <a:p>
            <a:pPr lvl="0"/>
            <a:r>
              <a:rPr lang="en-US" sz="2800" b="1" dirty="0" smtClean="0">
                <a:effectLst>
                  <a:outerShdw blurRad="38100" dist="38100" dir="2700000" algn="tl">
                    <a:srgbClr val="000000">
                      <a:alpha val="43137"/>
                    </a:srgbClr>
                  </a:outerShdw>
                </a:effectLst>
              </a:rPr>
              <a:t>Backward Indexing</a:t>
            </a:r>
            <a:endParaRPr lang="en-IN" sz="24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00166" y="3071810"/>
            <a:ext cx="7289047" cy="707886"/>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lgn="just">
              <a:buNone/>
            </a:pPr>
            <a:r>
              <a:rPr lang="en-IN" sz="4000" b="1" dirty="0" smtClean="0">
                <a:solidFill>
                  <a:schemeClr val="bg1"/>
                </a:solidFill>
                <a:effectLst>
                  <a:outerShdw blurRad="38100" dist="38100" dir="2700000" algn="tl">
                    <a:srgbClr val="000000">
                      <a:alpha val="43137"/>
                    </a:srgbClr>
                  </a:outerShdw>
                </a:effectLst>
              </a:rPr>
              <a:t>STRINGS – Programming Example</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928926" y="642918"/>
            <a:ext cx="3803734" cy="646331"/>
          </a:xfrm>
          <a:prstGeom prst="rect">
            <a:avLst/>
          </a:prstGeom>
        </p:spPr>
        <p:txBody>
          <a:bodyPr wrap="none">
            <a:spAutoFit/>
          </a:bodyPr>
          <a:lstStyle/>
          <a:p>
            <a:pPr algn="just">
              <a:buNone/>
            </a:pPr>
            <a:r>
              <a:rPr lang="en-IN" sz="3600" b="1" dirty="0" smtClean="0">
                <a:solidFill>
                  <a:srgbClr val="FFFF00"/>
                </a:solidFill>
                <a:effectLst>
                  <a:outerShdw blurRad="38100" dist="38100" dir="2700000" algn="tl">
                    <a:srgbClr val="000000">
                      <a:alpha val="43137"/>
                    </a:srgbClr>
                  </a:outerShdw>
                </a:effectLst>
              </a:rPr>
              <a:t>STRINGS - Example</a:t>
            </a:r>
          </a:p>
        </p:txBody>
      </p:sp>
      <p:pic>
        <p:nvPicPr>
          <p:cNvPr id="1026" name="Picture 2"/>
          <p:cNvPicPr>
            <a:picLocks noChangeAspect="1" noChangeArrowheads="1"/>
          </p:cNvPicPr>
          <p:nvPr/>
        </p:nvPicPr>
        <p:blipFill>
          <a:blip r:embed="rId4" cstate="print"/>
          <a:srcRect l="33514" t="30702" r="33203" b="42138"/>
          <a:stretch>
            <a:fillRect/>
          </a:stretch>
        </p:blipFill>
        <p:spPr bwMode="auto">
          <a:xfrm>
            <a:off x="1571604" y="1643050"/>
            <a:ext cx="7003575" cy="4572032"/>
          </a:xfrm>
          <a:prstGeom prst="rect">
            <a:avLst/>
          </a:prstGeom>
          <a:ln>
            <a:noFill/>
          </a:ln>
          <a:effectLst>
            <a:softEdge rad="112500"/>
          </a:effectLst>
        </p:spPr>
      </p:pic>
      <p:sp>
        <p:nvSpPr>
          <p:cNvPr id="5" name="Rectangle 4"/>
          <p:cNvSpPr/>
          <p:nvPr/>
        </p:nvSpPr>
        <p:spPr>
          <a:xfrm>
            <a:off x="5572132" y="6072206"/>
            <a:ext cx="3128549" cy="523220"/>
          </a:xfrm>
          <a:prstGeom prst="rect">
            <a:avLst/>
          </a:prstGeom>
        </p:spPr>
        <p:txBody>
          <a:bodyPr wrap="none">
            <a:spAutoFit/>
          </a:bodyPr>
          <a:lstStyle/>
          <a:p>
            <a:pPr algn="just">
              <a:buNone/>
            </a:pPr>
            <a:r>
              <a:rPr lang="en-IN" sz="2800" b="1" dirty="0" smtClean="0">
                <a:solidFill>
                  <a:srgbClr val="FFFF00"/>
                </a:solidFill>
                <a:effectLst>
                  <a:outerShdw blurRad="38100" dist="38100" dir="2700000" algn="tl">
                    <a:srgbClr val="000000">
                      <a:alpha val="43137"/>
                    </a:srgbClr>
                  </a:outerShdw>
                </a:effectLst>
              </a:rPr>
              <a:t>Output Next Slide...</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928926" y="642918"/>
            <a:ext cx="3803734" cy="646331"/>
          </a:xfrm>
          <a:prstGeom prst="rect">
            <a:avLst/>
          </a:prstGeom>
        </p:spPr>
        <p:txBody>
          <a:bodyPr wrap="none">
            <a:spAutoFit/>
          </a:bodyPr>
          <a:lstStyle/>
          <a:p>
            <a:pPr algn="just">
              <a:buNone/>
            </a:pPr>
            <a:r>
              <a:rPr lang="en-IN" sz="3600" b="1" dirty="0" smtClean="0">
                <a:solidFill>
                  <a:srgbClr val="FFFF00"/>
                </a:solidFill>
                <a:effectLst>
                  <a:outerShdw blurRad="38100" dist="38100" dir="2700000" algn="tl">
                    <a:srgbClr val="000000">
                      <a:alpha val="43137"/>
                    </a:srgbClr>
                  </a:outerShdw>
                </a:effectLst>
              </a:rPr>
              <a:t>STRINGS - Example</a:t>
            </a:r>
          </a:p>
        </p:txBody>
      </p:sp>
      <p:pic>
        <p:nvPicPr>
          <p:cNvPr id="1027" name="Picture 3"/>
          <p:cNvPicPr>
            <a:picLocks noChangeAspect="1" noChangeArrowheads="1"/>
          </p:cNvPicPr>
          <p:nvPr/>
        </p:nvPicPr>
        <p:blipFill>
          <a:blip r:embed="rId4" cstate="print"/>
          <a:srcRect l="32227" t="54932" r="33789" b="26025"/>
          <a:stretch>
            <a:fillRect/>
          </a:stretch>
        </p:blipFill>
        <p:spPr bwMode="auto">
          <a:xfrm>
            <a:off x="1357290" y="2000240"/>
            <a:ext cx="7171276" cy="3214710"/>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500166" y="3143248"/>
            <a:ext cx="7143800" cy="646331"/>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n-IN" sz="3600" b="1" dirty="0" smtClean="0">
                <a:solidFill>
                  <a:srgbClr val="FFFF00"/>
                </a:solidFill>
                <a:effectLst>
                  <a:outerShdw blurRad="38100" dist="38100" dir="2700000" algn="tl">
                    <a:srgbClr val="000000">
                      <a:alpha val="43137"/>
                    </a:srgbClr>
                  </a:outerShdw>
                </a:effectLst>
              </a:rPr>
              <a:t>How to access characters in a string?</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285984" y="3071810"/>
            <a:ext cx="5929354" cy="785818"/>
          </a:xfrm>
        </p:spPr>
        <p:style>
          <a:lnRef idx="0">
            <a:schemeClr val="accent4"/>
          </a:lnRef>
          <a:fillRef idx="3">
            <a:schemeClr val="accent4"/>
          </a:fillRef>
          <a:effectRef idx="3">
            <a:schemeClr val="accent4"/>
          </a:effectRef>
          <a:fontRef idx="minor">
            <a:schemeClr val="lt1"/>
          </a:fontRef>
        </p:style>
        <p:txBody>
          <a:bodyPr>
            <a:normAutofit/>
          </a:bodyPr>
          <a:lstStyle/>
          <a:p>
            <a:pPr marL="514350" indent="-514350" algn="ctr"/>
            <a:r>
              <a:rPr lang="en-IN" sz="4400" b="1" dirty="0" smtClean="0">
                <a:solidFill>
                  <a:srgbClr val="FFFF00"/>
                </a:solidFill>
                <a:effectLst>
                  <a:outerShdw blurRad="38100" dist="38100" dir="2700000" algn="tl">
                    <a:srgbClr val="000000">
                      <a:alpha val="43137"/>
                    </a:srgbClr>
                  </a:outerShdw>
                </a:effectLst>
              </a:rPr>
              <a:t>PYTHON   DATA TYPES</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28728" y="1785927"/>
            <a:ext cx="7429552" cy="4524315"/>
          </a:xfrm>
          <a:prstGeom prst="rect">
            <a:avLst/>
          </a:prstGeom>
        </p:spPr>
        <p:txBody>
          <a:bodyPr wrap="square">
            <a:spAutoFit/>
          </a:bodyPr>
          <a:lstStyle/>
          <a:p>
            <a:r>
              <a:rPr lang="en-IN" sz="3200" b="1" dirty="0" smtClean="0">
                <a:solidFill>
                  <a:srgbClr val="FFFF00"/>
                </a:solidFill>
                <a:effectLst>
                  <a:outerShdw blurRad="38100" dist="38100" dir="2700000" algn="tl">
                    <a:srgbClr val="000000">
                      <a:alpha val="43137"/>
                    </a:srgbClr>
                  </a:outerShdw>
                </a:effectLst>
              </a:rPr>
              <a:t>How to access characters in a string?</a:t>
            </a:r>
          </a:p>
          <a:p>
            <a:pPr algn="just">
              <a:buNone/>
            </a:pPr>
            <a:r>
              <a:rPr lang="en-IN" sz="3200" dirty="0" smtClean="0"/>
              <a:t>	</a:t>
            </a:r>
          </a:p>
          <a:p>
            <a:pPr algn="just">
              <a:buNone/>
            </a:pPr>
            <a:r>
              <a:rPr lang="en-IN" sz="3200" b="1" dirty="0" smtClean="0">
                <a:solidFill>
                  <a:schemeClr val="bg1"/>
                </a:solidFill>
                <a:effectLst>
                  <a:outerShdw blurRad="38100" dist="38100" dir="2700000" algn="tl">
                    <a:srgbClr val="000000">
                      <a:alpha val="43137"/>
                    </a:srgbClr>
                  </a:outerShdw>
                </a:effectLst>
              </a:rPr>
              <a:t>	We can access individual characters using indexing and a range of characters using slicing. Index starts from 0. Trying to access a character out of index range will raise an IndexError.  The index must be an integer. We can't use float or other types, this will result into TypeError.</a:t>
            </a:r>
          </a:p>
        </p:txBody>
      </p:sp>
      <p:sp>
        <p:nvSpPr>
          <p:cNvPr id="4" name="Rectangle 3"/>
          <p:cNvSpPr/>
          <p:nvPr/>
        </p:nvSpPr>
        <p:spPr>
          <a:xfrm>
            <a:off x="3714744" y="642918"/>
            <a:ext cx="1828065" cy="646331"/>
          </a:xfrm>
          <a:prstGeom prst="rect">
            <a:avLst/>
          </a:prstGeom>
        </p:spPr>
        <p:txBody>
          <a:bodyPr wrap="none">
            <a:spAutoFit/>
          </a:bodyPr>
          <a:lstStyle/>
          <a:p>
            <a:pPr algn="just">
              <a:buNone/>
            </a:pPr>
            <a:r>
              <a:rPr lang="en-IN" sz="3600" b="1" dirty="0" smtClean="0">
                <a:solidFill>
                  <a:srgbClr val="FFFF00"/>
                </a:solidFill>
                <a:effectLst>
                  <a:outerShdw blurRad="38100" dist="38100" dir="2700000" algn="tl">
                    <a:srgbClr val="000000">
                      <a:alpha val="43137"/>
                    </a:srgbClr>
                  </a:outerShdw>
                </a:effectLst>
              </a:rPr>
              <a:t>STRINGS</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28728" y="1785927"/>
            <a:ext cx="7429552" cy="4524315"/>
          </a:xfrm>
          <a:prstGeom prst="rect">
            <a:avLst/>
          </a:prstGeom>
        </p:spPr>
        <p:txBody>
          <a:bodyPr wrap="square">
            <a:spAutoFit/>
          </a:bodyPr>
          <a:lstStyle/>
          <a:p>
            <a:pPr algn="just"/>
            <a:r>
              <a:rPr lang="en-IN" sz="3200" b="1" dirty="0" smtClean="0">
                <a:solidFill>
                  <a:srgbClr val="FFFF00"/>
                </a:solidFill>
                <a:effectLst>
                  <a:outerShdw blurRad="38100" dist="38100" dir="2700000" algn="tl">
                    <a:srgbClr val="000000">
                      <a:alpha val="43137"/>
                    </a:srgbClr>
                  </a:outerShdw>
                </a:effectLst>
              </a:rPr>
              <a:t>How to access characters in a string?</a:t>
            </a:r>
          </a:p>
          <a:p>
            <a:pPr algn="just"/>
            <a:r>
              <a:rPr lang="en-IN" sz="3200" b="1" dirty="0" smtClean="0">
                <a:solidFill>
                  <a:schemeClr val="bg1"/>
                </a:solidFill>
                <a:effectLst>
                  <a:outerShdw blurRad="38100" dist="38100" dir="2700000" algn="tl">
                    <a:srgbClr val="000000">
                      <a:alpha val="43137"/>
                    </a:srgbClr>
                  </a:outerShdw>
                </a:effectLst>
              </a:rPr>
              <a:t>	</a:t>
            </a:r>
          </a:p>
          <a:p>
            <a:pPr algn="just"/>
            <a:r>
              <a:rPr lang="en-IN" sz="3200" b="1" dirty="0" smtClean="0">
                <a:solidFill>
                  <a:schemeClr val="bg1"/>
                </a:solidFill>
                <a:effectLst>
                  <a:outerShdw blurRad="38100" dist="38100" dir="2700000" algn="tl">
                    <a:srgbClr val="000000">
                      <a:alpha val="43137"/>
                    </a:srgbClr>
                  </a:outerShdw>
                </a:effectLst>
              </a:rPr>
              <a:t>	Python allows negative indexing for its sequences.</a:t>
            </a:r>
          </a:p>
          <a:p>
            <a:pPr algn="just"/>
            <a:r>
              <a:rPr lang="en-IN" sz="3200" b="1" dirty="0" smtClean="0">
                <a:solidFill>
                  <a:schemeClr val="bg1"/>
                </a:solidFill>
                <a:effectLst>
                  <a:outerShdw blurRad="38100" dist="38100" dir="2700000" algn="tl">
                    <a:srgbClr val="000000">
                      <a:alpha val="43137"/>
                    </a:srgbClr>
                  </a:outerShdw>
                </a:effectLst>
              </a:rPr>
              <a:t>	</a:t>
            </a:r>
          </a:p>
          <a:p>
            <a:pPr algn="just"/>
            <a:r>
              <a:rPr lang="en-IN" sz="3200" b="1" dirty="0" smtClean="0">
                <a:solidFill>
                  <a:schemeClr val="bg1"/>
                </a:solidFill>
                <a:effectLst>
                  <a:outerShdw blurRad="38100" dist="38100" dir="2700000" algn="tl">
                    <a:srgbClr val="000000">
                      <a:alpha val="43137"/>
                    </a:srgbClr>
                  </a:outerShdw>
                </a:effectLst>
              </a:rPr>
              <a:t>	The index of -1 refers to the last item, -2 to the second last item and so on. We can access a range of items in a string by using the slicing operator (colon).</a:t>
            </a:r>
            <a:endParaRPr lang="en-IN" sz="32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3714744" y="642918"/>
            <a:ext cx="1828065" cy="646331"/>
          </a:xfrm>
          <a:prstGeom prst="rect">
            <a:avLst/>
          </a:prstGeom>
        </p:spPr>
        <p:txBody>
          <a:bodyPr wrap="none">
            <a:spAutoFit/>
          </a:bodyPr>
          <a:lstStyle/>
          <a:p>
            <a:pPr algn="just">
              <a:buNone/>
            </a:pPr>
            <a:r>
              <a:rPr lang="en-IN" sz="3600" b="1" dirty="0" smtClean="0">
                <a:solidFill>
                  <a:srgbClr val="FFFF00"/>
                </a:solidFill>
                <a:effectLst>
                  <a:outerShdw blurRad="38100" dist="38100" dir="2700000" algn="tl">
                    <a:srgbClr val="000000">
                      <a:alpha val="43137"/>
                    </a:srgbClr>
                  </a:outerShdw>
                </a:effectLst>
              </a:rPr>
              <a:t>STRINGS</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00166" y="3071810"/>
            <a:ext cx="7289047" cy="707886"/>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lgn="just">
              <a:buNone/>
            </a:pPr>
            <a:r>
              <a:rPr lang="en-IN" sz="4000" b="1" dirty="0" smtClean="0">
                <a:solidFill>
                  <a:schemeClr val="bg1"/>
                </a:solidFill>
                <a:effectLst>
                  <a:outerShdw blurRad="38100" dist="38100" dir="2700000" algn="tl">
                    <a:srgbClr val="000000">
                      <a:alpha val="43137"/>
                    </a:srgbClr>
                  </a:outerShdw>
                </a:effectLst>
              </a:rPr>
              <a:t>STRINGS – Programming Example</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714744" y="642918"/>
            <a:ext cx="1828065" cy="646331"/>
          </a:xfrm>
          <a:prstGeom prst="rect">
            <a:avLst/>
          </a:prstGeom>
        </p:spPr>
        <p:txBody>
          <a:bodyPr wrap="none">
            <a:spAutoFit/>
          </a:bodyPr>
          <a:lstStyle/>
          <a:p>
            <a:pPr algn="just">
              <a:buNone/>
            </a:pPr>
            <a:r>
              <a:rPr lang="en-IN" sz="3600" b="1" dirty="0" smtClean="0">
                <a:solidFill>
                  <a:srgbClr val="FFFF00"/>
                </a:solidFill>
                <a:effectLst>
                  <a:outerShdw blurRad="38100" dist="38100" dir="2700000" algn="tl">
                    <a:srgbClr val="000000">
                      <a:alpha val="43137"/>
                    </a:srgbClr>
                  </a:outerShdw>
                </a:effectLst>
              </a:rPr>
              <a:t>STRINGS</a:t>
            </a:r>
          </a:p>
        </p:txBody>
      </p:sp>
      <p:pic>
        <p:nvPicPr>
          <p:cNvPr id="2050" name="Picture 2"/>
          <p:cNvPicPr>
            <a:picLocks noChangeAspect="1" noChangeArrowheads="1"/>
          </p:cNvPicPr>
          <p:nvPr/>
        </p:nvPicPr>
        <p:blipFill>
          <a:blip r:embed="rId4" cstate="print"/>
          <a:srcRect l="31055" t="32226" r="38476" b="36279"/>
          <a:stretch>
            <a:fillRect/>
          </a:stretch>
        </p:blipFill>
        <p:spPr bwMode="auto">
          <a:xfrm>
            <a:off x="2000232" y="1428736"/>
            <a:ext cx="5572164" cy="4607751"/>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714744" y="642918"/>
            <a:ext cx="1828065" cy="646331"/>
          </a:xfrm>
          <a:prstGeom prst="rect">
            <a:avLst/>
          </a:prstGeom>
        </p:spPr>
        <p:txBody>
          <a:bodyPr wrap="none">
            <a:spAutoFit/>
          </a:bodyPr>
          <a:lstStyle/>
          <a:p>
            <a:pPr algn="just">
              <a:buNone/>
            </a:pPr>
            <a:r>
              <a:rPr lang="en-IN" sz="3600" b="1" dirty="0" smtClean="0">
                <a:solidFill>
                  <a:srgbClr val="FFFF00"/>
                </a:solidFill>
                <a:effectLst>
                  <a:outerShdw blurRad="38100" dist="38100" dir="2700000" algn="tl">
                    <a:srgbClr val="000000">
                      <a:alpha val="43137"/>
                    </a:srgbClr>
                  </a:outerShdw>
                </a:effectLst>
              </a:rPr>
              <a:t>STRINGS</a:t>
            </a:r>
          </a:p>
        </p:txBody>
      </p:sp>
      <p:pic>
        <p:nvPicPr>
          <p:cNvPr id="3074" name="Picture 2"/>
          <p:cNvPicPr>
            <a:picLocks noChangeAspect="1" noChangeArrowheads="1"/>
          </p:cNvPicPr>
          <p:nvPr/>
        </p:nvPicPr>
        <p:blipFill>
          <a:blip r:embed="rId4" cstate="print"/>
          <a:srcRect l="33095" t="52002" r="48965" b="29913"/>
          <a:stretch>
            <a:fillRect/>
          </a:stretch>
        </p:blipFill>
        <p:spPr bwMode="auto">
          <a:xfrm>
            <a:off x="2214546" y="1857364"/>
            <a:ext cx="5214974" cy="4205625"/>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071670" y="571480"/>
            <a:ext cx="5791009" cy="646331"/>
          </a:xfrm>
          <a:prstGeom prst="rect">
            <a:avLst/>
          </a:prstGeom>
        </p:spPr>
        <p:txBody>
          <a:bodyPr wrap="none">
            <a:spAutoFit/>
          </a:bodyPr>
          <a:lstStyle/>
          <a:p>
            <a:pPr algn="just">
              <a:buNone/>
            </a:pPr>
            <a:r>
              <a:rPr lang="en-IN" sz="3600" b="1" dirty="0" smtClean="0">
                <a:solidFill>
                  <a:srgbClr val="FFFF00"/>
                </a:solidFill>
                <a:effectLst>
                  <a:outerShdw blurRad="38100" dist="38100" dir="2700000" algn="tl">
                    <a:srgbClr val="000000">
                      <a:alpha val="43137"/>
                    </a:srgbClr>
                  </a:outerShdw>
                </a:effectLst>
              </a:rPr>
              <a:t>SLICING  STRINGS  EXAMPLES</a:t>
            </a:r>
          </a:p>
        </p:txBody>
      </p:sp>
      <p:sp>
        <p:nvSpPr>
          <p:cNvPr id="5" name="Rectangle 4"/>
          <p:cNvSpPr/>
          <p:nvPr/>
        </p:nvSpPr>
        <p:spPr>
          <a:xfrm>
            <a:off x="1428728" y="1571612"/>
            <a:ext cx="3929090" cy="4401205"/>
          </a:xfrm>
          <a:prstGeom prst="rect">
            <a:avLst/>
          </a:prstGeom>
        </p:spPr>
        <p:txBody>
          <a:bodyPr wrap="square">
            <a:spAutoFit/>
          </a:bodyPr>
          <a:lstStyle/>
          <a:p>
            <a:endParaRPr lang="en-IN" sz="2800" b="1" dirty="0" smtClean="0">
              <a:solidFill>
                <a:schemeClr val="bg1"/>
              </a:solidFill>
              <a:effectLst>
                <a:outerShdw blurRad="38100" dist="38100" dir="2700000" algn="tl">
                  <a:srgbClr val="000000">
                    <a:alpha val="43137"/>
                  </a:srgbClr>
                </a:outerShdw>
              </a:effectLst>
            </a:endParaRPr>
          </a:p>
          <a:p>
            <a:r>
              <a:rPr lang="en-IN" sz="2800" b="1" dirty="0" smtClean="0">
                <a:solidFill>
                  <a:schemeClr val="bg1"/>
                </a:solidFill>
                <a:effectLst>
                  <a:outerShdw blurRad="38100" dist="38100" dir="2700000" algn="tl">
                    <a:srgbClr val="000000">
                      <a:alpha val="43137"/>
                    </a:srgbClr>
                  </a:outerShdw>
                </a:effectLst>
              </a:rPr>
              <a:t>For	example:</a:t>
            </a:r>
          </a:p>
          <a:p>
            <a:r>
              <a:rPr lang="en-IN" sz="2800" b="1" dirty="0" smtClean="0">
                <a:solidFill>
                  <a:schemeClr val="bg1"/>
                </a:solidFill>
                <a:effectLst>
                  <a:outerShdw blurRad="38100" dist="38100" dir="2700000" algn="tl">
                    <a:srgbClr val="000000">
                      <a:alpha val="43137"/>
                    </a:srgbClr>
                  </a:outerShdw>
                </a:effectLst>
              </a:rPr>
              <a:t>&gt;&gt;&gt;“Program”[3:5]</a:t>
            </a:r>
          </a:p>
          <a:p>
            <a:r>
              <a:rPr lang="en-IN" sz="2800" b="1" dirty="0" smtClean="0">
                <a:solidFill>
                  <a:schemeClr val="bg1"/>
                </a:solidFill>
                <a:effectLst>
                  <a:outerShdw blurRad="38100" dist="38100" dir="2700000" algn="tl">
                    <a:srgbClr val="000000">
                      <a:alpha val="43137"/>
                    </a:srgbClr>
                  </a:outerShdw>
                </a:effectLst>
              </a:rPr>
              <a:t>will	result	in:</a:t>
            </a:r>
          </a:p>
          <a:p>
            <a:r>
              <a:rPr lang="en-IN" sz="2800" b="1" dirty="0" smtClean="0">
                <a:solidFill>
                  <a:schemeClr val="bg1"/>
                </a:solidFill>
                <a:effectLst>
                  <a:outerShdw blurRad="38100" dist="38100" dir="2700000" algn="tl">
                    <a:srgbClr val="000000">
                      <a:alpha val="43137"/>
                    </a:srgbClr>
                  </a:outerShdw>
                </a:effectLst>
              </a:rPr>
              <a:t>‘</a:t>
            </a:r>
            <a:r>
              <a:rPr lang="en-IN" sz="2800" b="1" dirty="0" err="1" smtClean="0">
                <a:solidFill>
                  <a:schemeClr val="bg1"/>
                </a:solidFill>
                <a:effectLst>
                  <a:outerShdw blurRad="38100" dist="38100" dir="2700000" algn="tl">
                    <a:srgbClr val="000000">
                      <a:alpha val="43137"/>
                    </a:srgbClr>
                  </a:outerShdw>
                </a:effectLst>
              </a:rPr>
              <a:t>gr</a:t>
            </a:r>
            <a:r>
              <a:rPr lang="en-IN" sz="2800" b="1" dirty="0" smtClean="0">
                <a:solidFill>
                  <a:schemeClr val="bg1"/>
                </a:solidFill>
                <a:effectLst>
                  <a:outerShdw blurRad="38100" dist="38100" dir="2700000" algn="tl">
                    <a:srgbClr val="000000">
                      <a:alpha val="43137"/>
                    </a:srgbClr>
                  </a:outerShdw>
                </a:effectLst>
              </a:rPr>
              <a:t> ’</a:t>
            </a:r>
          </a:p>
          <a:p>
            <a:endParaRPr lang="en-IN" sz="2800" b="1" dirty="0" smtClean="0">
              <a:solidFill>
                <a:schemeClr val="bg1"/>
              </a:solidFill>
              <a:effectLst>
                <a:outerShdw blurRad="38100" dist="38100" dir="2700000" algn="tl">
                  <a:srgbClr val="000000">
                    <a:alpha val="43137"/>
                  </a:srgbClr>
                </a:outerShdw>
              </a:effectLst>
            </a:endParaRPr>
          </a:p>
          <a:p>
            <a:endParaRPr lang="en-IN" sz="2800" b="1" dirty="0" smtClean="0">
              <a:solidFill>
                <a:schemeClr val="bg1"/>
              </a:solidFill>
              <a:effectLst>
                <a:outerShdw blurRad="38100" dist="38100" dir="2700000" algn="tl">
                  <a:srgbClr val="000000">
                    <a:alpha val="43137"/>
                  </a:srgbClr>
                </a:outerShdw>
              </a:effectLst>
            </a:endParaRPr>
          </a:p>
          <a:p>
            <a:r>
              <a:rPr lang="en-IN" sz="2800" b="1" dirty="0" smtClean="0">
                <a:solidFill>
                  <a:schemeClr val="bg1"/>
                </a:solidFill>
                <a:effectLst>
                  <a:outerShdw blurRad="38100" dist="38100" dir="2700000" algn="tl">
                    <a:srgbClr val="000000">
                      <a:alpha val="43137"/>
                    </a:srgbClr>
                  </a:outerShdw>
                </a:effectLst>
              </a:rPr>
              <a:t>&gt;&gt;&gt;“Program”[3:6]</a:t>
            </a:r>
          </a:p>
          <a:p>
            <a:r>
              <a:rPr lang="en-IN" sz="2800" b="1" dirty="0" smtClean="0">
                <a:solidFill>
                  <a:schemeClr val="bg1"/>
                </a:solidFill>
                <a:effectLst>
                  <a:outerShdw blurRad="38100" dist="38100" dir="2700000" algn="tl">
                    <a:srgbClr val="000000">
                      <a:alpha val="43137"/>
                    </a:srgbClr>
                  </a:outerShdw>
                </a:effectLst>
              </a:rPr>
              <a:t>will	yield:</a:t>
            </a:r>
          </a:p>
          <a:p>
            <a:r>
              <a:rPr lang="en-IN" sz="2800" b="1" dirty="0" smtClean="0">
                <a:solidFill>
                  <a:schemeClr val="bg1"/>
                </a:solidFill>
                <a:effectLst>
                  <a:outerShdw blurRad="38100" dist="38100" dir="2700000" algn="tl">
                    <a:srgbClr val="000000">
                      <a:alpha val="43137"/>
                    </a:srgbClr>
                  </a:outerShdw>
                </a:effectLst>
              </a:rPr>
              <a:t>‘</a:t>
            </a:r>
            <a:r>
              <a:rPr lang="en-IN" sz="2800" b="1" dirty="0" err="1" smtClean="0">
                <a:solidFill>
                  <a:schemeClr val="bg1"/>
                </a:solidFill>
                <a:effectLst>
                  <a:outerShdw blurRad="38100" dist="38100" dir="2700000" algn="tl">
                    <a:srgbClr val="000000">
                      <a:alpha val="43137"/>
                    </a:srgbClr>
                  </a:outerShdw>
                </a:effectLst>
              </a:rPr>
              <a:t>gra</a:t>
            </a:r>
            <a:r>
              <a:rPr lang="en-IN" sz="2800" b="1" dirty="0" smtClean="0">
                <a:solidFill>
                  <a:schemeClr val="bg1"/>
                </a:solidFill>
                <a:effectLst>
                  <a:outerShdw blurRad="38100" dist="38100" dir="2700000" algn="tl">
                    <a:srgbClr val="000000">
                      <a:alpha val="43137"/>
                    </a:srgbClr>
                  </a:outerShdw>
                </a:effectLst>
              </a:rPr>
              <a:t>’</a:t>
            </a:r>
          </a:p>
        </p:txBody>
      </p:sp>
      <p:sp>
        <p:nvSpPr>
          <p:cNvPr id="6" name="Rectangle 5"/>
          <p:cNvSpPr/>
          <p:nvPr/>
        </p:nvSpPr>
        <p:spPr>
          <a:xfrm>
            <a:off x="4929190" y="1714488"/>
            <a:ext cx="3929090" cy="3539430"/>
          </a:xfrm>
          <a:prstGeom prst="rect">
            <a:avLst/>
          </a:prstGeom>
        </p:spPr>
        <p:txBody>
          <a:bodyPr wrap="square">
            <a:spAutoFit/>
          </a:bodyPr>
          <a:lstStyle/>
          <a:p>
            <a:endParaRPr lang="en-IN" sz="2800" b="1" dirty="0" smtClean="0">
              <a:solidFill>
                <a:schemeClr val="bg1"/>
              </a:solidFill>
              <a:effectLst>
                <a:outerShdw blurRad="38100" dist="38100" dir="2700000" algn="tl">
                  <a:srgbClr val="000000">
                    <a:alpha val="43137"/>
                  </a:srgbClr>
                </a:outerShdw>
              </a:effectLst>
            </a:endParaRPr>
          </a:p>
          <a:p>
            <a:r>
              <a:rPr lang="en-IN" sz="2800" b="1" dirty="0" smtClean="0">
                <a:solidFill>
                  <a:schemeClr val="bg1"/>
                </a:solidFill>
                <a:effectLst>
                  <a:outerShdw blurRad="38100" dist="38100" dir="2700000" algn="tl">
                    <a:srgbClr val="000000">
                      <a:alpha val="43137"/>
                    </a:srgbClr>
                  </a:outerShdw>
                </a:effectLst>
              </a:rPr>
              <a:t>&gt;&gt;&gt;p	= “Program”</a:t>
            </a:r>
          </a:p>
          <a:p>
            <a:r>
              <a:rPr lang="en-IN" sz="2800" b="1" dirty="0" smtClean="0">
                <a:solidFill>
                  <a:schemeClr val="bg1"/>
                </a:solidFill>
                <a:effectLst>
                  <a:outerShdw blurRad="38100" dist="38100" dir="2700000" algn="tl">
                    <a:srgbClr val="000000">
                      <a:alpha val="43137"/>
                    </a:srgbClr>
                  </a:outerShdw>
                </a:effectLst>
              </a:rPr>
              <a:t>&gt;&gt;&gt;p	[4:]</a:t>
            </a:r>
          </a:p>
          <a:p>
            <a:r>
              <a:rPr lang="en-IN" sz="2800" b="1" dirty="0" smtClean="0">
                <a:solidFill>
                  <a:schemeClr val="bg1"/>
                </a:solidFill>
                <a:effectLst>
                  <a:outerShdw blurRad="38100" dist="38100" dir="2700000" algn="tl">
                    <a:srgbClr val="000000">
                      <a:alpha val="43137"/>
                    </a:srgbClr>
                  </a:outerShdw>
                </a:effectLst>
              </a:rPr>
              <a:t>‘ram’</a:t>
            </a:r>
          </a:p>
          <a:p>
            <a:endParaRPr lang="en-IN" sz="2800" b="1" dirty="0" smtClean="0">
              <a:solidFill>
                <a:schemeClr val="bg1"/>
              </a:solidFill>
              <a:effectLst>
                <a:outerShdw blurRad="38100" dist="38100" dir="2700000" algn="tl">
                  <a:srgbClr val="000000">
                    <a:alpha val="43137"/>
                  </a:srgbClr>
                </a:outerShdw>
              </a:effectLst>
            </a:endParaRPr>
          </a:p>
          <a:p>
            <a:r>
              <a:rPr lang="en-IN" sz="2800" b="1" dirty="0" smtClean="0">
                <a:solidFill>
                  <a:schemeClr val="bg1"/>
                </a:solidFill>
                <a:effectLst>
                  <a:outerShdw blurRad="38100" dist="38100" dir="2700000" algn="tl">
                    <a:srgbClr val="000000">
                      <a:alpha val="43137"/>
                    </a:srgbClr>
                  </a:outerShdw>
                </a:effectLst>
              </a:rPr>
              <a:t>&gt;&gt;&gt;p	= “Program”</a:t>
            </a:r>
          </a:p>
          <a:p>
            <a:r>
              <a:rPr lang="en-IN" sz="2800" b="1" dirty="0" smtClean="0">
                <a:solidFill>
                  <a:schemeClr val="bg1"/>
                </a:solidFill>
                <a:effectLst>
                  <a:outerShdw blurRad="38100" dist="38100" dir="2700000" algn="tl">
                    <a:srgbClr val="000000">
                      <a:alpha val="43137"/>
                    </a:srgbClr>
                  </a:outerShdw>
                </a:effectLst>
              </a:rPr>
              <a:t>&gt;&gt;&gt;p	[3:6]</a:t>
            </a:r>
          </a:p>
          <a:p>
            <a:r>
              <a:rPr lang="en-IN" sz="2800" b="1" dirty="0" smtClean="0">
                <a:solidFill>
                  <a:schemeClr val="bg1"/>
                </a:solidFill>
                <a:effectLst>
                  <a:outerShdw blurRad="38100" dist="38100" dir="2700000" algn="tl">
                    <a:srgbClr val="000000">
                      <a:alpha val="43137"/>
                    </a:srgbClr>
                  </a:outerShdw>
                </a:effectLst>
              </a:rPr>
              <a:t>‘</a:t>
            </a:r>
            <a:r>
              <a:rPr lang="en-IN" sz="2800" b="1" dirty="0" err="1" smtClean="0">
                <a:solidFill>
                  <a:schemeClr val="bg1"/>
                </a:solidFill>
                <a:effectLst>
                  <a:outerShdw blurRad="38100" dist="38100" dir="2700000" algn="tl">
                    <a:srgbClr val="000000">
                      <a:alpha val="43137"/>
                    </a:srgbClr>
                  </a:outerShdw>
                </a:effectLst>
              </a:rPr>
              <a:t>gra</a:t>
            </a:r>
            <a:r>
              <a:rPr lang="en-IN" sz="2800" b="1" dirty="0" smtClean="0">
                <a:solidFill>
                  <a:schemeClr val="bg1"/>
                </a:solidFill>
                <a:effectLst>
                  <a:outerShdw blurRad="38100" dist="38100" dir="2700000" algn="tl">
                    <a:srgbClr val="000000">
                      <a:alpha val="43137"/>
                    </a:srgbClr>
                  </a:outerShdw>
                </a:effectLst>
              </a:rPr>
              <a:t>’</a:t>
            </a:r>
            <a:endParaRPr lang="en-IN"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071670" y="571480"/>
            <a:ext cx="5791009" cy="646331"/>
          </a:xfrm>
          <a:prstGeom prst="rect">
            <a:avLst/>
          </a:prstGeom>
        </p:spPr>
        <p:txBody>
          <a:bodyPr wrap="none">
            <a:spAutoFit/>
          </a:bodyPr>
          <a:lstStyle/>
          <a:p>
            <a:pPr algn="just">
              <a:buNone/>
            </a:pPr>
            <a:r>
              <a:rPr lang="en-IN" sz="3600" b="1" dirty="0" smtClean="0">
                <a:solidFill>
                  <a:srgbClr val="FFFF00"/>
                </a:solidFill>
                <a:effectLst>
                  <a:outerShdw blurRad="38100" dist="38100" dir="2700000" algn="tl">
                    <a:srgbClr val="000000">
                      <a:alpha val="43137"/>
                    </a:srgbClr>
                  </a:outerShdw>
                </a:effectLst>
              </a:rPr>
              <a:t>SLICING  STRINGS  EXAMPLES</a:t>
            </a:r>
          </a:p>
        </p:txBody>
      </p:sp>
      <p:sp>
        <p:nvSpPr>
          <p:cNvPr id="5" name="Rectangle 4"/>
          <p:cNvSpPr/>
          <p:nvPr/>
        </p:nvSpPr>
        <p:spPr>
          <a:xfrm>
            <a:off x="2357422" y="2000240"/>
            <a:ext cx="3929090" cy="3108543"/>
          </a:xfrm>
          <a:prstGeom prst="rect">
            <a:avLst/>
          </a:prstGeom>
        </p:spPr>
        <p:txBody>
          <a:bodyPr wrap="square">
            <a:spAutoFit/>
          </a:bodyPr>
          <a:lstStyle/>
          <a:p>
            <a:endParaRPr lang="en-IN" sz="2800" b="1" dirty="0" smtClean="0">
              <a:solidFill>
                <a:schemeClr val="bg1"/>
              </a:solidFill>
              <a:effectLst>
                <a:outerShdw blurRad="38100" dist="38100" dir="2700000" algn="tl">
                  <a:srgbClr val="000000">
                    <a:alpha val="43137"/>
                  </a:srgbClr>
                </a:outerShdw>
              </a:effectLst>
            </a:endParaRPr>
          </a:p>
          <a:p>
            <a:r>
              <a:rPr lang="en-IN" sz="2800" b="1" dirty="0" smtClean="0">
                <a:solidFill>
                  <a:schemeClr val="bg1"/>
                </a:solidFill>
                <a:effectLst>
                  <a:outerShdw blurRad="38100" dist="38100" dir="2700000" algn="tl">
                    <a:srgbClr val="000000">
                      <a:alpha val="43137"/>
                    </a:srgbClr>
                  </a:outerShdw>
                </a:effectLst>
              </a:rPr>
              <a:t>For	example:</a:t>
            </a:r>
          </a:p>
          <a:p>
            <a:endParaRPr lang="en-IN" sz="2800" b="1" dirty="0" smtClean="0">
              <a:solidFill>
                <a:schemeClr val="bg1"/>
              </a:solidFill>
              <a:effectLst>
                <a:outerShdw blurRad="38100" dist="38100" dir="2700000" algn="tl">
                  <a:srgbClr val="000000">
                    <a:alpha val="43137"/>
                  </a:srgbClr>
                </a:outerShdw>
              </a:effectLst>
            </a:endParaRPr>
          </a:p>
          <a:p>
            <a:r>
              <a:rPr lang="en-IN" sz="2800" b="1" dirty="0" smtClean="0">
                <a:solidFill>
                  <a:schemeClr val="bg1"/>
                </a:solidFill>
                <a:effectLst>
                  <a:outerShdw blurRad="38100" dist="38100" dir="2700000" algn="tl">
                    <a:srgbClr val="000000">
                      <a:alpha val="43137"/>
                    </a:srgbClr>
                  </a:outerShdw>
                </a:effectLst>
              </a:rPr>
              <a:t>&gt;&gt;&gt;p	= “Program”</a:t>
            </a:r>
          </a:p>
          <a:p>
            <a:r>
              <a:rPr lang="en-IN" sz="2800" b="1" dirty="0" smtClean="0">
                <a:solidFill>
                  <a:schemeClr val="bg1"/>
                </a:solidFill>
                <a:effectLst>
                  <a:outerShdw blurRad="38100" dist="38100" dir="2700000" algn="tl">
                    <a:srgbClr val="000000">
                      <a:alpha val="43137"/>
                    </a:srgbClr>
                  </a:outerShdw>
                </a:effectLst>
              </a:rPr>
              <a:t>&gt;&gt;&gt;p	[:4]</a:t>
            </a:r>
          </a:p>
          <a:p>
            <a:r>
              <a:rPr lang="en-IN" sz="2800" b="1" dirty="0" smtClean="0">
                <a:solidFill>
                  <a:schemeClr val="bg1"/>
                </a:solidFill>
                <a:effectLst>
                  <a:outerShdw blurRad="38100" dist="38100" dir="2700000" algn="tl">
                    <a:srgbClr val="000000">
                      <a:alpha val="43137"/>
                    </a:srgbClr>
                  </a:outerShdw>
                </a:effectLst>
              </a:rPr>
              <a:t>‘</a:t>
            </a:r>
            <a:r>
              <a:rPr lang="en-IN" sz="2800" b="1" dirty="0" err="1" smtClean="0">
                <a:solidFill>
                  <a:schemeClr val="bg1"/>
                </a:solidFill>
                <a:effectLst>
                  <a:outerShdw blurRad="38100" dist="38100" dir="2700000" algn="tl">
                    <a:srgbClr val="000000">
                      <a:alpha val="43137"/>
                    </a:srgbClr>
                  </a:outerShdw>
                </a:effectLst>
              </a:rPr>
              <a:t>Prog</a:t>
            </a:r>
            <a:r>
              <a:rPr lang="en-IN" sz="2800" b="1" dirty="0" smtClean="0">
                <a:solidFill>
                  <a:schemeClr val="bg1"/>
                </a:solidFill>
                <a:effectLst>
                  <a:outerShdw blurRad="38100" dist="38100" dir="2700000" algn="tl">
                    <a:srgbClr val="000000">
                      <a:alpha val="43137"/>
                    </a:srgbClr>
                  </a:outerShdw>
                </a:effectLst>
              </a:rPr>
              <a:t>’</a:t>
            </a:r>
          </a:p>
          <a:p>
            <a:endParaRPr lang="en-IN" sz="28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500430" y="3000372"/>
            <a:ext cx="2707921" cy="707886"/>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just">
              <a:buNone/>
            </a:pPr>
            <a:r>
              <a:rPr lang="en-IN" sz="4000" b="1" dirty="0" smtClean="0">
                <a:solidFill>
                  <a:srgbClr val="FFFF00"/>
                </a:solidFill>
                <a:effectLst>
                  <a:outerShdw blurRad="38100" dist="38100" dir="2700000" algn="tl">
                    <a:srgbClr val="000000">
                      <a:alpha val="43137"/>
                    </a:srgbClr>
                  </a:outerShdw>
                </a:effectLst>
              </a:rPr>
              <a:t>Index Error!</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786050" y="714356"/>
            <a:ext cx="4288610" cy="646331"/>
          </a:xfrm>
          <a:prstGeom prst="rect">
            <a:avLst/>
          </a:prstGeom>
        </p:spPr>
        <p:txBody>
          <a:bodyPr wrap="none">
            <a:spAutoFit/>
          </a:bodyPr>
          <a:lstStyle/>
          <a:p>
            <a:pPr algn="just">
              <a:buNone/>
            </a:pPr>
            <a:r>
              <a:rPr lang="en-IN" sz="3600" b="1" dirty="0" smtClean="0">
                <a:solidFill>
                  <a:srgbClr val="FFFF00"/>
                </a:solidFill>
                <a:effectLst>
                  <a:outerShdw blurRad="38100" dist="38100" dir="2700000" algn="tl">
                    <a:srgbClr val="000000">
                      <a:alpha val="43137"/>
                    </a:srgbClr>
                  </a:outerShdw>
                </a:effectLst>
              </a:rPr>
              <a:t>STRINGS –Index error</a:t>
            </a:r>
          </a:p>
        </p:txBody>
      </p:sp>
      <p:pic>
        <p:nvPicPr>
          <p:cNvPr id="4098" name="Picture 2"/>
          <p:cNvPicPr>
            <a:picLocks noChangeAspect="1" noChangeArrowheads="1"/>
          </p:cNvPicPr>
          <p:nvPr/>
        </p:nvPicPr>
        <p:blipFill>
          <a:blip r:embed="rId4" cstate="print"/>
          <a:srcRect l="32812" t="55664" r="12695" b="17969"/>
          <a:stretch>
            <a:fillRect/>
          </a:stretch>
        </p:blipFill>
        <p:spPr bwMode="auto">
          <a:xfrm>
            <a:off x="428596" y="2357430"/>
            <a:ext cx="8489216" cy="3286148"/>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85852" y="3286124"/>
            <a:ext cx="7572428"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buNone/>
            </a:pPr>
            <a:r>
              <a:rPr lang="en-IN" sz="3600" b="1" dirty="0" smtClean="0">
                <a:solidFill>
                  <a:schemeClr val="bg1"/>
                </a:solidFill>
                <a:effectLst>
                  <a:outerShdw blurRad="38100" dist="38100" dir="2700000" algn="tl">
                    <a:srgbClr val="000000">
                      <a:alpha val="43137"/>
                    </a:srgbClr>
                  </a:outerShdw>
                </a:effectLst>
              </a:rPr>
              <a:t>MUTABLE AND IMMUTABLE  OBJECTS IN PYTHON</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PYTHON   DATA TYPES</a:t>
            </a:r>
          </a:p>
        </p:txBody>
      </p:sp>
      <p:sp>
        <p:nvSpPr>
          <p:cNvPr id="6" name="Content Placeholder 2"/>
          <p:cNvSpPr>
            <a:spLocks noGrp="1"/>
          </p:cNvSpPr>
          <p:nvPr>
            <p:ph idx="1"/>
          </p:nvPr>
        </p:nvSpPr>
        <p:spPr>
          <a:xfrm>
            <a:off x="1571604" y="1785926"/>
            <a:ext cx="7286676" cy="3714776"/>
          </a:xfrm>
        </p:spPr>
        <p:txBody>
          <a:bodyPr>
            <a:noAutofit/>
          </a:bodyPr>
          <a:lstStyle/>
          <a:p>
            <a:pPr>
              <a:buNone/>
            </a:pPr>
            <a:endParaRPr lang="en-US" sz="3200" b="1" dirty="0" smtClean="0">
              <a:effectLst>
                <a:outerShdw blurRad="38100" dist="38100" dir="2700000" algn="tl">
                  <a:srgbClr val="000000">
                    <a:alpha val="43137"/>
                  </a:srgbClr>
                </a:outerShdw>
              </a:effectLst>
            </a:endParaRPr>
          </a:p>
          <a:p>
            <a:pPr algn="just">
              <a:buNone/>
            </a:pPr>
            <a:r>
              <a:rPr lang="en-IN" sz="3200" b="1" dirty="0" smtClean="0">
                <a:effectLst>
                  <a:outerShdw blurRad="38100" dist="38100" dir="2700000" algn="tl">
                    <a:srgbClr val="000000">
                      <a:alpha val="43137"/>
                    </a:srgbClr>
                  </a:outerShdw>
                </a:effectLst>
              </a:rPr>
              <a:t>	</a:t>
            </a:r>
            <a:r>
              <a:rPr lang="en-IN" sz="3200" b="1" dirty="0" smtClean="0">
                <a:solidFill>
                  <a:srgbClr val="FFFF00"/>
                </a:solidFill>
                <a:effectLst>
                  <a:outerShdw blurRad="38100" dist="38100" dir="2700000" algn="tl">
                    <a:srgbClr val="000000">
                      <a:alpha val="43137"/>
                    </a:srgbClr>
                  </a:outerShdw>
                </a:effectLst>
              </a:rPr>
              <a:t>What is  Data type?</a:t>
            </a:r>
          </a:p>
          <a:p>
            <a:pPr algn="just">
              <a:buNone/>
            </a:pPr>
            <a:endParaRPr lang="en-IN" sz="3200" b="1" dirty="0" smtClean="0">
              <a:solidFill>
                <a:srgbClr val="FFFF00"/>
              </a:solidFill>
              <a:effectLst>
                <a:outerShdw blurRad="38100" dist="38100" dir="2700000" algn="tl">
                  <a:srgbClr val="000000">
                    <a:alpha val="43137"/>
                  </a:srgbClr>
                </a:outerShdw>
              </a:effectLst>
            </a:endParaRPr>
          </a:p>
          <a:p>
            <a:pPr algn="just">
              <a:buNone/>
            </a:pPr>
            <a:r>
              <a:rPr lang="en-US" sz="3200" b="1" dirty="0" smtClean="0">
                <a:solidFill>
                  <a:schemeClr val="bg2"/>
                </a:solidFill>
              </a:rPr>
              <a:t>		</a:t>
            </a:r>
            <a:r>
              <a:rPr lang="en-US" sz="3200" b="1" dirty="0" smtClean="0">
                <a:solidFill>
                  <a:schemeClr val="bg2"/>
                </a:solidFill>
                <a:effectLst>
                  <a:outerShdw blurRad="38100" dist="38100" dir="2700000" algn="tl">
                    <a:srgbClr val="000000">
                      <a:alpha val="43137"/>
                    </a:srgbClr>
                  </a:outerShdw>
                </a:effectLst>
              </a:rPr>
              <a:t>DATA TYPES are means to identify the type of data and associated operations of handling it.</a:t>
            </a:r>
            <a:endParaRPr lang="en-IN" sz="3200" b="1" dirty="0" smtClean="0">
              <a:solidFill>
                <a:schemeClr val="bg2"/>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571604" y="1428736"/>
            <a:ext cx="7143800" cy="4832092"/>
          </a:xfrm>
          <a:prstGeom prst="rect">
            <a:avLst/>
          </a:prstGeom>
        </p:spPr>
        <p:txBody>
          <a:bodyPr wrap="square">
            <a:spAutoFit/>
          </a:bodyPr>
          <a:lstStyle/>
          <a:p>
            <a:r>
              <a:rPr lang="en-IN" sz="2800" b="1" dirty="0" smtClean="0">
                <a:solidFill>
                  <a:srgbClr val="FFFF00"/>
                </a:solidFill>
                <a:effectLst>
                  <a:outerShdw blurRad="38100" dist="38100" dir="2700000" algn="tl">
                    <a:srgbClr val="000000">
                      <a:alpha val="43137"/>
                    </a:srgbClr>
                  </a:outerShdw>
                </a:effectLst>
              </a:rPr>
              <a:t>What is Mutable Object?</a:t>
            </a:r>
          </a:p>
          <a:p>
            <a:endParaRPr lang="en-IN" sz="2800" b="1" dirty="0" smtClean="0">
              <a:solidFill>
                <a:schemeClr val="bg1"/>
              </a:solidFill>
              <a:effectLst>
                <a:outerShdw blurRad="38100" dist="38100" dir="2700000" algn="tl">
                  <a:srgbClr val="000000">
                    <a:alpha val="43137"/>
                  </a:srgbClr>
                </a:outerShdw>
              </a:effectLst>
            </a:endParaRPr>
          </a:p>
          <a:p>
            <a:pPr algn="just"/>
            <a:r>
              <a:rPr lang="en-IN" sz="2800" b="1" dirty="0" smtClean="0">
                <a:solidFill>
                  <a:schemeClr val="bg1"/>
                </a:solidFill>
                <a:effectLst>
                  <a:outerShdw blurRad="38100" dist="38100" dir="2700000" algn="tl">
                    <a:srgbClr val="000000">
                      <a:alpha val="43137"/>
                    </a:srgbClr>
                  </a:outerShdw>
                </a:effectLst>
              </a:rPr>
              <a:t>	In object-oriented programming language , an immutable object is an object whose state/ values can be modified after its creation. </a:t>
            </a:r>
          </a:p>
          <a:p>
            <a:pPr algn="just"/>
            <a:r>
              <a:rPr lang="en-IN" sz="2800" b="1" dirty="0" smtClean="0">
                <a:solidFill>
                  <a:schemeClr val="bg1"/>
                </a:solidFill>
                <a:effectLst>
                  <a:outerShdw blurRad="38100" dist="38100" dir="2700000" algn="tl">
                    <a:srgbClr val="000000">
                      <a:alpha val="43137"/>
                    </a:srgbClr>
                  </a:outerShdw>
                </a:effectLst>
              </a:rPr>
              <a:t>	In short the an object / variable, for which we can change the value is called mutable object or mutable variable.</a:t>
            </a:r>
          </a:p>
          <a:p>
            <a:pPr algn="just"/>
            <a:endParaRPr lang="en-IN" sz="2800" b="1" dirty="0" smtClean="0">
              <a:solidFill>
                <a:schemeClr val="bg1"/>
              </a:solidFill>
              <a:effectLst>
                <a:outerShdw blurRad="38100" dist="38100" dir="2700000" algn="tl">
                  <a:srgbClr val="000000">
                    <a:alpha val="43137"/>
                  </a:srgbClr>
                </a:outerShdw>
              </a:effectLst>
            </a:endParaRPr>
          </a:p>
          <a:p>
            <a:pPr algn="just"/>
            <a:r>
              <a:rPr lang="en-US" sz="2800" b="1" i="1" dirty="0" smtClean="0">
                <a:solidFill>
                  <a:srgbClr val="FFFF00"/>
                </a:solidFill>
                <a:effectLst>
                  <a:outerShdw blurRad="38100" dist="38100" dir="2700000" algn="tl">
                    <a:srgbClr val="000000">
                      <a:alpha val="43137"/>
                    </a:srgbClr>
                  </a:outerShdw>
                </a:effectLst>
              </a:rPr>
              <a:t>For example :  Lists are mutable in nature.</a:t>
            </a:r>
            <a:endParaRPr lang="en-IN" sz="2800" b="1" i="1" dirty="0">
              <a:solidFill>
                <a:srgbClr val="FFFF00"/>
              </a:solidFill>
              <a:effectLst>
                <a:outerShdw blurRad="38100" dist="38100" dir="2700000" algn="tl">
                  <a:srgbClr val="000000">
                    <a:alpha val="43137"/>
                  </a:srgbClr>
                </a:outerShdw>
              </a:effectLst>
            </a:endParaRPr>
          </a:p>
        </p:txBody>
      </p:sp>
      <p:sp>
        <p:nvSpPr>
          <p:cNvPr id="5" name="Rectangle 4"/>
          <p:cNvSpPr/>
          <p:nvPr/>
        </p:nvSpPr>
        <p:spPr>
          <a:xfrm>
            <a:off x="1500166" y="428604"/>
            <a:ext cx="6651180" cy="584775"/>
          </a:xfrm>
          <a:prstGeom prst="rect">
            <a:avLst/>
          </a:prstGeom>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MUTABLE AND IMMUTABLE  OBJECTS </a:t>
            </a:r>
            <a:endParaRPr lang="en-IN" sz="3200" dirty="0">
              <a:solidFill>
                <a:srgbClr val="FFFF00"/>
              </a:solidFill>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571604" y="1500174"/>
            <a:ext cx="7143800" cy="4832092"/>
          </a:xfrm>
          <a:prstGeom prst="rect">
            <a:avLst/>
          </a:prstGeom>
        </p:spPr>
        <p:txBody>
          <a:bodyPr wrap="square">
            <a:spAutoFit/>
          </a:bodyPr>
          <a:lstStyle/>
          <a:p>
            <a:r>
              <a:rPr lang="en-IN" sz="2800" b="1" dirty="0" smtClean="0">
                <a:solidFill>
                  <a:srgbClr val="FFFF00"/>
                </a:solidFill>
                <a:effectLst>
                  <a:outerShdw blurRad="38100" dist="38100" dir="2700000" algn="tl">
                    <a:srgbClr val="000000">
                      <a:alpha val="43137"/>
                    </a:srgbClr>
                  </a:outerShdw>
                </a:effectLst>
              </a:rPr>
              <a:t>What is Immutable Object?</a:t>
            </a:r>
          </a:p>
          <a:p>
            <a:endParaRPr lang="en-IN" sz="2800" b="1" dirty="0" smtClean="0">
              <a:solidFill>
                <a:schemeClr val="bg1"/>
              </a:solidFill>
              <a:effectLst>
                <a:outerShdw blurRad="38100" dist="38100" dir="2700000" algn="tl">
                  <a:srgbClr val="000000">
                    <a:alpha val="43137"/>
                  </a:srgbClr>
                </a:outerShdw>
              </a:effectLst>
            </a:endParaRPr>
          </a:p>
          <a:p>
            <a:pPr algn="just"/>
            <a:r>
              <a:rPr lang="en-IN" sz="2800" b="1" dirty="0" smtClean="0">
                <a:solidFill>
                  <a:schemeClr val="bg1"/>
                </a:solidFill>
                <a:effectLst>
                  <a:outerShdw blurRad="38100" dist="38100" dir="2700000" algn="tl">
                    <a:srgbClr val="000000">
                      <a:alpha val="43137"/>
                    </a:srgbClr>
                  </a:outerShdw>
                </a:effectLst>
              </a:rPr>
              <a:t>	In object-oriented programming language, an immutable object is an object whose state/ values can not be modified after it’s creation.</a:t>
            </a:r>
          </a:p>
          <a:p>
            <a:pPr algn="just"/>
            <a:r>
              <a:rPr lang="en-IN" sz="2800" b="1" dirty="0" smtClean="0">
                <a:solidFill>
                  <a:schemeClr val="bg1"/>
                </a:solidFill>
                <a:effectLst>
                  <a:outerShdw blurRad="38100" dist="38100" dir="2700000" algn="tl">
                    <a:srgbClr val="000000">
                      <a:alpha val="43137"/>
                    </a:srgbClr>
                  </a:outerShdw>
                </a:effectLst>
              </a:rPr>
              <a:t>	In short an object or a variable , for which we can not change the value is immutable object or immutable variable.</a:t>
            </a:r>
          </a:p>
          <a:p>
            <a:pPr algn="just"/>
            <a:endParaRPr lang="en-IN" sz="2800" b="1" dirty="0" smtClean="0">
              <a:solidFill>
                <a:schemeClr val="bg1"/>
              </a:solidFill>
              <a:effectLst>
                <a:outerShdw blurRad="38100" dist="38100" dir="2700000" algn="tl">
                  <a:srgbClr val="000000">
                    <a:alpha val="43137"/>
                  </a:srgbClr>
                </a:outerShdw>
              </a:effectLst>
            </a:endParaRPr>
          </a:p>
          <a:p>
            <a:pPr algn="just"/>
            <a:r>
              <a:rPr lang="en-US" sz="2800" b="1" i="1" dirty="0" smtClean="0">
                <a:solidFill>
                  <a:srgbClr val="FFFF00"/>
                </a:solidFill>
                <a:effectLst>
                  <a:outerShdw blurRad="38100" dist="38100" dir="2700000" algn="tl">
                    <a:srgbClr val="000000">
                      <a:alpha val="43137"/>
                    </a:srgbClr>
                  </a:outerShdw>
                </a:effectLst>
              </a:rPr>
              <a:t>For example :  Tupels  are immutable in nature.</a:t>
            </a:r>
            <a:endParaRPr lang="en-IN" sz="2800" i="1" dirty="0">
              <a:solidFill>
                <a:srgbClr val="FFFF00"/>
              </a:solidFill>
              <a:effectLst>
                <a:outerShdw blurRad="38100" dist="38100" dir="2700000" algn="tl">
                  <a:srgbClr val="000000">
                    <a:alpha val="43137"/>
                  </a:srgbClr>
                </a:outerShdw>
              </a:effectLst>
            </a:endParaRPr>
          </a:p>
        </p:txBody>
      </p:sp>
      <p:sp>
        <p:nvSpPr>
          <p:cNvPr id="5" name="Rectangle 4"/>
          <p:cNvSpPr/>
          <p:nvPr/>
        </p:nvSpPr>
        <p:spPr>
          <a:xfrm>
            <a:off x="1500166" y="428604"/>
            <a:ext cx="6651180" cy="584775"/>
          </a:xfrm>
          <a:prstGeom prst="rect">
            <a:avLst/>
          </a:prstGeom>
        </p:spPr>
        <p:txBody>
          <a:bodyPr wrap="none">
            <a:spAutoFit/>
          </a:bodyPr>
          <a:lstStyle/>
          <a:p>
            <a:r>
              <a:rPr lang="en-IN" sz="3200" b="1" dirty="0" smtClean="0">
                <a:solidFill>
                  <a:srgbClr val="FFFF00"/>
                </a:solidFill>
                <a:effectLst>
                  <a:outerShdw blurRad="38100" dist="38100" dir="2700000" algn="tl">
                    <a:srgbClr val="000000">
                      <a:alpha val="43137"/>
                    </a:srgbClr>
                  </a:outerShdw>
                </a:effectLst>
              </a:rPr>
              <a:t>MUTABLE AND IMMUTABLE  OBJECTS </a:t>
            </a:r>
            <a:endParaRPr lang="en-IN" sz="3200" dirty="0">
              <a:solidFill>
                <a:srgbClr val="FFFF00"/>
              </a:solidFill>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286116" y="2857496"/>
            <a:ext cx="3500462"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TUPLES</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143372" y="714356"/>
            <a:ext cx="1594026" cy="646331"/>
          </a:xfrm>
          <a:prstGeom prst="rect">
            <a:avLst/>
          </a:prstGeom>
        </p:spPr>
        <p:txBody>
          <a:bodyPr wrap="none">
            <a:spAutoFit/>
          </a:bodyPr>
          <a:lstStyle/>
          <a:p>
            <a:pPr algn="just">
              <a:buNone/>
            </a:pPr>
            <a:r>
              <a:rPr lang="en-IN" sz="3600" b="1" dirty="0" smtClean="0">
                <a:solidFill>
                  <a:srgbClr val="FFFF00"/>
                </a:solidFill>
                <a:effectLst>
                  <a:outerShdw blurRad="38100" dist="38100" dir="2700000" algn="tl">
                    <a:srgbClr val="000000">
                      <a:alpha val="43137"/>
                    </a:srgbClr>
                  </a:outerShdw>
                </a:effectLst>
              </a:rPr>
              <a:t>TUPLES</a:t>
            </a:r>
          </a:p>
        </p:txBody>
      </p:sp>
      <p:sp>
        <p:nvSpPr>
          <p:cNvPr id="5" name="Rectangle 4"/>
          <p:cNvSpPr/>
          <p:nvPr/>
        </p:nvSpPr>
        <p:spPr>
          <a:xfrm>
            <a:off x="1500166" y="1857364"/>
            <a:ext cx="7358114" cy="3539430"/>
          </a:xfrm>
          <a:prstGeom prst="rect">
            <a:avLst/>
          </a:prstGeom>
        </p:spPr>
        <p:txBody>
          <a:bodyPr wrap="square">
            <a:spAutoFit/>
          </a:bodyPr>
          <a:lstStyle/>
          <a:p>
            <a:pPr algn="just"/>
            <a:r>
              <a:rPr lang="en-IN" sz="2800" b="1" dirty="0" smtClean="0">
                <a:solidFill>
                  <a:srgbClr val="FFFF00"/>
                </a:solidFill>
                <a:effectLst>
                  <a:outerShdw blurRad="38100" dist="38100" dir="2700000" algn="tl">
                    <a:srgbClr val="000000">
                      <a:alpha val="43137"/>
                    </a:srgbClr>
                  </a:outerShdw>
                </a:effectLst>
              </a:rPr>
              <a:t>What is Tuples?</a:t>
            </a:r>
            <a:r>
              <a:rPr lang="en-IN" sz="2800" b="1" dirty="0" smtClean="0">
                <a:solidFill>
                  <a:schemeClr val="bg1"/>
                </a:solidFill>
                <a:effectLst>
                  <a:outerShdw blurRad="38100" dist="38100" dir="2700000" algn="tl">
                    <a:srgbClr val="000000">
                      <a:alpha val="43137"/>
                    </a:srgbClr>
                  </a:outerShdw>
                </a:effectLst>
              </a:rPr>
              <a:t>	</a:t>
            </a:r>
          </a:p>
          <a:p>
            <a:pPr algn="just"/>
            <a:endParaRPr lang="en-IN" sz="2800" b="1" dirty="0" smtClean="0">
              <a:solidFill>
                <a:schemeClr val="bg1"/>
              </a:solidFill>
              <a:effectLst>
                <a:outerShdw blurRad="38100" dist="38100" dir="2700000" algn="tl">
                  <a:srgbClr val="000000">
                    <a:alpha val="43137"/>
                  </a:srgbClr>
                </a:outerShdw>
              </a:effectLst>
            </a:endParaRPr>
          </a:p>
          <a:p>
            <a:pPr algn="just"/>
            <a:r>
              <a:rPr lang="en-IN" sz="2800" b="1" dirty="0" smtClean="0">
                <a:solidFill>
                  <a:schemeClr val="bg1"/>
                </a:solidFill>
                <a:effectLst>
                  <a:outerShdw blurRad="38100" dist="38100" dir="2700000" algn="tl">
                    <a:srgbClr val="000000">
                      <a:alpha val="43137"/>
                    </a:srgbClr>
                  </a:outerShdw>
                </a:effectLst>
              </a:rPr>
              <a:t>	</a:t>
            </a:r>
          </a:p>
          <a:p>
            <a:pPr algn="just"/>
            <a:r>
              <a:rPr lang="en-IN" sz="2800" b="1" dirty="0" smtClean="0">
                <a:solidFill>
                  <a:schemeClr val="bg1"/>
                </a:solidFill>
                <a:effectLst>
                  <a:outerShdw blurRad="38100" dist="38100" dir="2700000" algn="tl">
                    <a:srgbClr val="000000">
                      <a:alpha val="43137"/>
                    </a:srgbClr>
                  </a:outerShdw>
                </a:effectLst>
              </a:rPr>
              <a:t>	Lists and tuples can be thought of as generic "buckets" with which to hold an arbitrary number of arbitrary Python objects. 	</a:t>
            </a:r>
          </a:p>
          <a:p>
            <a:pPr algn="just"/>
            <a:r>
              <a:rPr lang="en-IN" sz="2800" b="1" dirty="0" smtClean="0">
                <a:solidFill>
                  <a:schemeClr val="bg1"/>
                </a:solidFill>
                <a:effectLst>
                  <a:outerShdw blurRad="38100" dist="38100" dir="2700000" algn="tl">
                    <a:srgbClr val="000000">
                      <a:alpha val="43137"/>
                    </a:srgbClr>
                  </a:outerShdw>
                </a:effectLst>
              </a:rPr>
              <a:t>	</a:t>
            </a:r>
            <a:endParaRPr lang="en-IN"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86248" y="714356"/>
            <a:ext cx="1594026" cy="646331"/>
          </a:xfrm>
          <a:prstGeom prst="rect">
            <a:avLst/>
          </a:prstGeom>
        </p:spPr>
        <p:txBody>
          <a:bodyPr wrap="none">
            <a:spAutoFit/>
          </a:bodyPr>
          <a:lstStyle/>
          <a:p>
            <a:pPr algn="just">
              <a:buNone/>
            </a:pPr>
            <a:r>
              <a:rPr lang="en-IN" sz="3600" b="1" dirty="0" smtClean="0">
                <a:solidFill>
                  <a:srgbClr val="FFFF00"/>
                </a:solidFill>
                <a:effectLst>
                  <a:outerShdw blurRad="38100" dist="38100" dir="2700000" algn="tl">
                    <a:srgbClr val="000000">
                      <a:alpha val="43137"/>
                    </a:srgbClr>
                  </a:outerShdw>
                </a:effectLst>
              </a:rPr>
              <a:t>TUPLES</a:t>
            </a:r>
          </a:p>
        </p:txBody>
      </p:sp>
      <p:sp>
        <p:nvSpPr>
          <p:cNvPr id="5" name="Rectangle 4"/>
          <p:cNvSpPr/>
          <p:nvPr/>
        </p:nvSpPr>
        <p:spPr>
          <a:xfrm>
            <a:off x="1500166" y="1857364"/>
            <a:ext cx="7358114" cy="4401205"/>
          </a:xfrm>
          <a:prstGeom prst="rect">
            <a:avLst/>
          </a:prstGeom>
        </p:spPr>
        <p:txBody>
          <a:bodyPr wrap="square">
            <a:spAutoFit/>
          </a:bodyPr>
          <a:lstStyle/>
          <a:p>
            <a:pPr algn="just"/>
            <a:r>
              <a:rPr lang="en-IN" sz="2800" b="1" dirty="0" smtClean="0">
                <a:solidFill>
                  <a:srgbClr val="FFFF00"/>
                </a:solidFill>
                <a:effectLst>
                  <a:outerShdw blurRad="38100" dist="38100" dir="2700000" algn="tl">
                    <a:srgbClr val="000000">
                      <a:alpha val="43137"/>
                    </a:srgbClr>
                  </a:outerShdw>
                </a:effectLst>
              </a:rPr>
              <a:t>What is Tuples or Tuple? </a:t>
            </a:r>
          </a:p>
          <a:p>
            <a:pPr algn="just"/>
            <a:r>
              <a:rPr lang="en-IN" sz="2800" b="1" dirty="0" smtClean="0">
                <a:solidFill>
                  <a:schemeClr val="bg1"/>
                </a:solidFill>
                <a:effectLst>
                  <a:outerShdw blurRad="38100" dist="38100" dir="2700000" algn="tl">
                    <a:srgbClr val="000000">
                      <a:alpha val="43137"/>
                    </a:srgbClr>
                  </a:outerShdw>
                </a:effectLst>
              </a:rPr>
              <a:t>	</a:t>
            </a:r>
          </a:p>
          <a:p>
            <a:pPr algn="just"/>
            <a:r>
              <a:rPr lang="en-IN" sz="2800" b="1" dirty="0" smtClean="0">
                <a:solidFill>
                  <a:schemeClr val="bg1"/>
                </a:solidFill>
                <a:effectLst>
                  <a:outerShdw blurRad="38100" dist="38100" dir="2700000" algn="tl">
                    <a:srgbClr val="000000">
                      <a:alpha val="43137"/>
                    </a:srgbClr>
                  </a:outerShdw>
                </a:effectLst>
              </a:rPr>
              <a:t>         Tuples are the type of data it  is a sequence of immutable Python objects. Tuples are sequences, just like lists. The differences between tuples and lists are, the tuples cannot be changed unlike lists and tuples use parentheses, whereas lists use square brackets. Creating a tuple is as simple as putting different comma-separated values</a:t>
            </a:r>
            <a:endParaRPr lang="en-IN"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143108" y="3071810"/>
            <a:ext cx="5643602"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EXAMPLES ON TUPLES</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928926" y="714356"/>
            <a:ext cx="3527248" cy="646331"/>
          </a:xfrm>
          <a:prstGeom prst="rect">
            <a:avLst/>
          </a:prstGeom>
        </p:spPr>
        <p:txBody>
          <a:bodyPr wrap="none">
            <a:spAutoFit/>
          </a:bodyPr>
          <a:lstStyle/>
          <a:p>
            <a:pPr algn="just">
              <a:buNone/>
            </a:pPr>
            <a:r>
              <a:rPr lang="en-IN" sz="3600" b="1" dirty="0" smtClean="0">
                <a:solidFill>
                  <a:srgbClr val="FFFF00"/>
                </a:solidFill>
                <a:effectLst>
                  <a:outerShdw blurRad="38100" dist="38100" dir="2700000" algn="tl">
                    <a:srgbClr val="000000">
                      <a:alpha val="43137"/>
                    </a:srgbClr>
                  </a:outerShdw>
                </a:effectLst>
              </a:rPr>
              <a:t>TUPLES EXAMPLE</a:t>
            </a:r>
          </a:p>
        </p:txBody>
      </p:sp>
      <p:pic>
        <p:nvPicPr>
          <p:cNvPr id="1026" name="Picture 2"/>
          <p:cNvPicPr>
            <a:picLocks noChangeAspect="1" noChangeArrowheads="1"/>
          </p:cNvPicPr>
          <p:nvPr/>
        </p:nvPicPr>
        <p:blipFill>
          <a:blip r:embed="rId4" cstate="print"/>
          <a:srcRect l="13476" t="17969" r="58399" b="60937"/>
          <a:stretch>
            <a:fillRect/>
          </a:stretch>
        </p:blipFill>
        <p:spPr bwMode="auto">
          <a:xfrm>
            <a:off x="1214414" y="2428868"/>
            <a:ext cx="6858048" cy="3857652"/>
          </a:xfrm>
          <a:prstGeom prst="rect">
            <a:avLst/>
          </a:prstGeom>
          <a:ln>
            <a:noFill/>
          </a:ln>
          <a:effectLst>
            <a:softEdge rad="112500"/>
          </a:effectLst>
        </p:spPr>
      </p:pic>
      <p:sp>
        <p:nvSpPr>
          <p:cNvPr id="6" name="Rectangle 5"/>
          <p:cNvSpPr/>
          <p:nvPr/>
        </p:nvSpPr>
        <p:spPr>
          <a:xfrm>
            <a:off x="1571604" y="1643050"/>
            <a:ext cx="6188233" cy="646331"/>
          </a:xfrm>
          <a:prstGeom prst="rect">
            <a:avLst/>
          </a:prstGeom>
        </p:spPr>
        <p:txBody>
          <a:bodyPr wrap="none">
            <a:spAutoFit/>
          </a:bodyPr>
          <a:lstStyle/>
          <a:p>
            <a:pPr algn="just">
              <a:buNone/>
            </a:pPr>
            <a:r>
              <a:rPr lang="en-IN" sz="3600" b="1" dirty="0" smtClean="0">
                <a:solidFill>
                  <a:srgbClr val="FFFF00"/>
                </a:solidFill>
                <a:effectLst>
                  <a:outerShdw blurRad="38100" dist="38100" dir="2700000" algn="tl">
                    <a:srgbClr val="000000">
                      <a:alpha val="43137"/>
                    </a:srgbClr>
                  </a:outerShdw>
                </a:effectLst>
              </a:rPr>
              <a:t>DEFINING TUPLES  WITHOUT ( )</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928926" y="714356"/>
            <a:ext cx="3735638" cy="646331"/>
          </a:xfrm>
          <a:prstGeom prst="rect">
            <a:avLst/>
          </a:prstGeom>
        </p:spPr>
        <p:txBody>
          <a:bodyPr wrap="none">
            <a:spAutoFit/>
          </a:bodyPr>
          <a:lstStyle/>
          <a:p>
            <a:pPr algn="just">
              <a:buNone/>
            </a:pPr>
            <a:r>
              <a:rPr lang="en-IN" sz="3600" b="1" dirty="0" smtClean="0">
                <a:solidFill>
                  <a:srgbClr val="FFFF00"/>
                </a:solidFill>
                <a:effectLst>
                  <a:outerShdw blurRad="38100" dist="38100" dir="2700000" algn="tl">
                    <a:srgbClr val="000000">
                      <a:alpha val="43137"/>
                    </a:srgbClr>
                  </a:outerShdw>
                </a:effectLst>
              </a:rPr>
              <a:t>TUPLES   EXAMPLE</a:t>
            </a:r>
          </a:p>
        </p:txBody>
      </p:sp>
      <p:sp>
        <p:nvSpPr>
          <p:cNvPr id="6" name="Rectangle 5"/>
          <p:cNvSpPr/>
          <p:nvPr/>
        </p:nvSpPr>
        <p:spPr>
          <a:xfrm>
            <a:off x="2285984" y="1500174"/>
            <a:ext cx="5345053" cy="646331"/>
          </a:xfrm>
          <a:prstGeom prst="rect">
            <a:avLst/>
          </a:prstGeom>
        </p:spPr>
        <p:txBody>
          <a:bodyPr wrap="non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DEFINING TUPLES  WITH ( )</a:t>
            </a:r>
          </a:p>
        </p:txBody>
      </p:sp>
      <p:pic>
        <p:nvPicPr>
          <p:cNvPr id="2052" name="Picture 4"/>
          <p:cNvPicPr>
            <a:picLocks noChangeAspect="1" noChangeArrowheads="1"/>
          </p:cNvPicPr>
          <p:nvPr/>
        </p:nvPicPr>
        <p:blipFill>
          <a:blip r:embed="rId4" cstate="print"/>
          <a:srcRect l="8398" t="10937" r="53516" b="66406"/>
          <a:stretch>
            <a:fillRect/>
          </a:stretch>
        </p:blipFill>
        <p:spPr bwMode="auto">
          <a:xfrm>
            <a:off x="1214414" y="2571744"/>
            <a:ext cx="7205385" cy="3214710"/>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85786" y="357166"/>
            <a:ext cx="7858180" cy="1077218"/>
          </a:xfrm>
          <a:prstGeom prst="rect">
            <a:avLst/>
          </a:prstGeom>
        </p:spPr>
        <p:txBody>
          <a:bodyPr wrap="square">
            <a:spAutoFit/>
          </a:bodyPr>
          <a:lstStyle/>
          <a:p>
            <a:pPr algn="ctr">
              <a:buNone/>
            </a:pPr>
            <a:r>
              <a:rPr lang="en-IN" sz="3200" b="1" dirty="0" smtClean="0">
                <a:solidFill>
                  <a:srgbClr val="FFFF00"/>
                </a:solidFill>
                <a:effectLst>
                  <a:outerShdw blurRad="38100" dist="38100" dir="2700000" algn="tl">
                    <a:srgbClr val="000000">
                      <a:alpha val="43137"/>
                    </a:srgbClr>
                  </a:outerShdw>
                </a:effectLst>
              </a:rPr>
              <a:t>TUPLES EXAMPLE – Accessing individual </a:t>
            </a:r>
          </a:p>
          <a:p>
            <a:pPr algn="ctr">
              <a:buNone/>
            </a:pPr>
            <a:r>
              <a:rPr lang="en-IN" sz="3200" b="1" dirty="0" smtClean="0">
                <a:solidFill>
                  <a:srgbClr val="FFFF00"/>
                </a:solidFill>
                <a:effectLst>
                  <a:outerShdw blurRad="38100" dist="38100" dir="2700000" algn="tl">
                    <a:srgbClr val="000000">
                      <a:alpha val="43137"/>
                    </a:srgbClr>
                  </a:outerShdw>
                </a:effectLst>
              </a:rPr>
              <a:t>elements using index number in [ ] </a:t>
            </a:r>
          </a:p>
        </p:txBody>
      </p:sp>
      <p:pic>
        <p:nvPicPr>
          <p:cNvPr id="3074" name="Picture 2"/>
          <p:cNvPicPr>
            <a:picLocks noChangeAspect="1" noChangeArrowheads="1"/>
          </p:cNvPicPr>
          <p:nvPr/>
        </p:nvPicPr>
        <p:blipFill>
          <a:blip r:embed="rId4" cstate="print"/>
          <a:srcRect l="8041" t="10937" r="52539" b="53042"/>
          <a:stretch>
            <a:fillRect/>
          </a:stretch>
        </p:blipFill>
        <p:spPr bwMode="auto">
          <a:xfrm>
            <a:off x="1785918" y="1714488"/>
            <a:ext cx="6643734" cy="4553122"/>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286116" y="2857496"/>
            <a:ext cx="3500462"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LISTS</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PYTHON  DATA TYPES</a:t>
            </a:r>
          </a:p>
        </p:txBody>
      </p:sp>
      <p:graphicFrame>
        <p:nvGraphicFramePr>
          <p:cNvPr id="8" name="Diagram 7"/>
          <p:cNvGraphicFramePr/>
          <p:nvPr/>
        </p:nvGraphicFramePr>
        <p:xfrm>
          <a:off x="1142976" y="285728"/>
          <a:ext cx="7715304" cy="628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142976" y="1643050"/>
            <a:ext cx="7715304" cy="4832092"/>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	A list is a data type that can be used to store any type and number of variables and information.</a:t>
            </a:r>
          </a:p>
          <a:p>
            <a:pPr algn="just"/>
            <a:r>
              <a:rPr lang="en-US" sz="2800" b="1" i="1" dirty="0" smtClean="0">
                <a:solidFill>
                  <a:srgbClr val="FFFF00"/>
                </a:solidFill>
                <a:effectLst>
                  <a:outerShdw blurRad="38100" dist="38100" dir="2700000" algn="tl">
                    <a:srgbClr val="000000">
                      <a:alpha val="43137"/>
                    </a:srgbClr>
                  </a:outerShdw>
                </a:effectLst>
              </a:rPr>
              <a:t>Lists are mutable in nature.</a:t>
            </a:r>
            <a:endParaRPr lang="en-IN" sz="2800" b="1" dirty="0" smtClean="0">
              <a:solidFill>
                <a:schemeClr val="bg1"/>
              </a:solidFill>
              <a:effectLst>
                <a:outerShdw blurRad="38100" dist="38100" dir="2700000" algn="tl">
                  <a:srgbClr val="000000">
                    <a:alpha val="43137"/>
                  </a:srgbClr>
                </a:outerShdw>
              </a:effectLst>
            </a:endParaRPr>
          </a:p>
          <a:p>
            <a:pPr algn="just"/>
            <a:r>
              <a:rPr lang="en-IN" sz="2800" b="1" dirty="0" smtClean="0">
                <a:solidFill>
                  <a:schemeClr val="bg1"/>
                </a:solidFill>
                <a:effectLst>
                  <a:outerShdw blurRad="38100" dist="38100" dir="2700000" algn="tl">
                    <a:srgbClr val="000000">
                      <a:alpha val="43137"/>
                    </a:srgbClr>
                  </a:outerShdw>
                </a:effectLst>
              </a:rPr>
              <a:t>	</a:t>
            </a:r>
          </a:p>
          <a:p>
            <a:pPr algn="just"/>
            <a:r>
              <a:rPr lang="en-IN" sz="2800" b="1" dirty="0" smtClean="0">
                <a:solidFill>
                  <a:schemeClr val="bg1"/>
                </a:solidFill>
                <a:effectLst>
                  <a:outerShdw blurRad="38100" dist="38100" dir="2700000" algn="tl">
                    <a:srgbClr val="000000">
                      <a:alpha val="43137"/>
                    </a:srgbClr>
                  </a:outerShdw>
                </a:effectLst>
              </a:rPr>
              <a:t>General format of list is :</a:t>
            </a:r>
          </a:p>
          <a:p>
            <a:pPr algn="just"/>
            <a:r>
              <a:rPr lang="en-IN" sz="2800" b="1" dirty="0" smtClean="0">
                <a:solidFill>
                  <a:schemeClr val="bg1"/>
                </a:solidFill>
                <a:effectLst>
                  <a:outerShdw blurRad="38100" dist="38100" dir="2700000" algn="tl">
                    <a:srgbClr val="000000">
                      <a:alpha val="43137"/>
                    </a:srgbClr>
                  </a:outerShdw>
                </a:effectLst>
              </a:rPr>
              <a:t>	</a:t>
            </a:r>
            <a:r>
              <a:rPr lang="en-IN" sz="2800" b="1" dirty="0" err="1" smtClean="0">
                <a:solidFill>
                  <a:schemeClr val="bg1"/>
                </a:solidFill>
                <a:effectLst>
                  <a:outerShdw blurRad="38100" dist="38100" dir="2700000" algn="tl">
                    <a:srgbClr val="000000">
                      <a:alpha val="43137"/>
                    </a:srgbClr>
                  </a:outerShdw>
                </a:effectLst>
              </a:rPr>
              <a:t>my_list</a:t>
            </a:r>
            <a:r>
              <a:rPr lang="en-IN" sz="2800" b="1" dirty="0" smtClean="0">
                <a:solidFill>
                  <a:schemeClr val="bg1"/>
                </a:solidFill>
                <a:effectLst>
                  <a:outerShdw blurRad="38100" dist="38100" dir="2700000" algn="tl">
                    <a:srgbClr val="000000">
                      <a:alpha val="43137"/>
                    </a:srgbClr>
                  </a:outerShdw>
                </a:effectLst>
              </a:rPr>
              <a:t> = [item_1, item_2, item_3]</a:t>
            </a:r>
          </a:p>
          <a:p>
            <a:pPr algn="just"/>
            <a:endParaRPr lang="en-IN" sz="2800" b="1" dirty="0" smtClean="0">
              <a:solidFill>
                <a:schemeClr val="bg1"/>
              </a:solidFill>
              <a:effectLst>
                <a:outerShdw blurRad="38100" dist="38100" dir="2700000" algn="tl">
                  <a:srgbClr val="000000">
                    <a:alpha val="43137"/>
                  </a:srgbClr>
                </a:outerShdw>
              </a:effectLst>
            </a:endParaRPr>
          </a:p>
          <a:p>
            <a:pPr algn="just"/>
            <a:r>
              <a:rPr lang="en-IN" sz="2800" b="1" dirty="0" smtClean="0">
                <a:solidFill>
                  <a:schemeClr val="bg1"/>
                </a:solidFill>
                <a:effectLst>
                  <a:outerShdw blurRad="38100" dist="38100" dir="2700000" algn="tl">
                    <a:srgbClr val="000000">
                      <a:alpha val="43137"/>
                    </a:srgbClr>
                  </a:outerShdw>
                </a:effectLst>
              </a:rPr>
              <a:t>Python also allows creation of an empty list:</a:t>
            </a:r>
          </a:p>
          <a:p>
            <a:pPr algn="just"/>
            <a:r>
              <a:rPr lang="en-IN" sz="2800" b="1" dirty="0" smtClean="0">
                <a:solidFill>
                  <a:schemeClr val="bg1"/>
                </a:solidFill>
                <a:effectLst>
                  <a:outerShdw blurRad="38100" dist="38100" dir="2700000" algn="tl">
                    <a:srgbClr val="000000">
                      <a:alpha val="43137"/>
                    </a:srgbClr>
                  </a:outerShdw>
                </a:effectLst>
              </a:rPr>
              <a:t>	</a:t>
            </a:r>
            <a:r>
              <a:rPr lang="en-IN" sz="2800" b="1" dirty="0" err="1" smtClean="0">
                <a:solidFill>
                  <a:schemeClr val="bg1"/>
                </a:solidFill>
                <a:effectLst>
                  <a:outerShdw blurRad="38100" dist="38100" dir="2700000" algn="tl">
                    <a:srgbClr val="000000">
                      <a:alpha val="43137"/>
                    </a:srgbClr>
                  </a:outerShdw>
                </a:effectLst>
              </a:rPr>
              <a:t>my_list</a:t>
            </a:r>
            <a:r>
              <a:rPr lang="en-IN" sz="2800" b="1" dirty="0" smtClean="0">
                <a:solidFill>
                  <a:schemeClr val="bg1"/>
                </a:solidFill>
                <a:effectLst>
                  <a:outerShdw blurRad="38100" dist="38100" dir="2700000" algn="tl">
                    <a:srgbClr val="000000">
                      <a:alpha val="43137"/>
                    </a:srgbClr>
                  </a:outerShdw>
                </a:effectLst>
              </a:rPr>
              <a:t> = []</a:t>
            </a:r>
          </a:p>
          <a:p>
            <a:pPr algn="just"/>
            <a:r>
              <a:rPr lang="en-US" sz="2800" b="1" i="1" dirty="0" smtClean="0">
                <a:solidFill>
                  <a:srgbClr val="FFFF00"/>
                </a:solidFill>
                <a:effectLst>
                  <a:outerShdw blurRad="38100" dist="38100" dir="2700000" algn="tl">
                    <a:srgbClr val="000000">
                      <a:alpha val="43137"/>
                    </a:srgbClr>
                  </a:outerShdw>
                </a:effectLst>
              </a:rPr>
              <a:t>For Example</a:t>
            </a:r>
            <a:endParaRPr lang="en-IN" sz="2800" b="1" i="1" dirty="0" smtClean="0">
              <a:solidFill>
                <a:srgbClr val="FFFF00"/>
              </a:solidFill>
              <a:effectLst>
                <a:outerShdw blurRad="38100" dist="38100" dir="2700000" algn="tl">
                  <a:srgbClr val="000000">
                    <a:alpha val="43137"/>
                  </a:srgbClr>
                </a:outerShdw>
              </a:effectLst>
            </a:endParaRPr>
          </a:p>
          <a:p>
            <a:pPr algn="just"/>
            <a:r>
              <a:rPr lang="en-IN" sz="2800" b="1" dirty="0" err="1" smtClean="0">
                <a:solidFill>
                  <a:schemeClr val="bg1"/>
                </a:solidFill>
                <a:effectLst>
                  <a:outerShdw blurRad="38100" dist="38100" dir="2700000" algn="tl">
                    <a:srgbClr val="000000">
                      <a:alpha val="43137"/>
                    </a:srgbClr>
                  </a:outerShdw>
                </a:effectLst>
              </a:rPr>
              <a:t>colors</a:t>
            </a:r>
            <a:r>
              <a:rPr lang="en-IN" sz="2800" b="1" dirty="0" smtClean="0">
                <a:solidFill>
                  <a:schemeClr val="bg1"/>
                </a:solidFill>
                <a:effectLst>
                  <a:outerShdw blurRad="38100" dist="38100" dir="2700000" algn="tl">
                    <a:srgbClr val="000000">
                      <a:alpha val="43137"/>
                    </a:srgbClr>
                  </a:outerShdw>
                </a:effectLst>
              </a:rPr>
              <a:t> = ["Orange" , "red" , "Green"  , "White“]</a:t>
            </a:r>
            <a:endParaRPr lang="en-IN" sz="2800" b="1" dirty="0">
              <a:solidFill>
                <a:schemeClr val="bg1"/>
              </a:solidFill>
              <a:effectLst>
                <a:outerShdw blurRad="38100" dist="38100" dir="2700000" algn="tl">
                  <a:srgbClr val="000000">
                    <a:alpha val="43137"/>
                  </a:srgbClr>
                </a:outerShdw>
              </a:effectLst>
            </a:endParaRPr>
          </a:p>
        </p:txBody>
      </p:sp>
      <p:sp>
        <p:nvSpPr>
          <p:cNvPr id="3" name="Rectangle 2"/>
          <p:cNvSpPr/>
          <p:nvPr/>
        </p:nvSpPr>
        <p:spPr>
          <a:xfrm>
            <a:off x="4000496" y="500042"/>
            <a:ext cx="1162178" cy="646331"/>
          </a:xfrm>
          <a:prstGeom prst="rect">
            <a:avLst/>
          </a:prstGeom>
        </p:spPr>
        <p:txBody>
          <a:bodyPr wrap="non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LISTS</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500298" y="2643182"/>
            <a:ext cx="5000660" cy="64633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LISTS   EXAMPLE</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000496" y="500042"/>
            <a:ext cx="1162178" cy="646331"/>
          </a:xfrm>
          <a:prstGeom prst="rect">
            <a:avLst/>
          </a:prstGeom>
        </p:spPr>
        <p:txBody>
          <a:bodyPr wrap="non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LISTS</a:t>
            </a:r>
          </a:p>
        </p:txBody>
      </p:sp>
      <p:pic>
        <p:nvPicPr>
          <p:cNvPr id="1026" name="Picture 2"/>
          <p:cNvPicPr>
            <a:picLocks noChangeAspect="1" noChangeArrowheads="1"/>
          </p:cNvPicPr>
          <p:nvPr/>
        </p:nvPicPr>
        <p:blipFill>
          <a:blip r:embed="rId4" cstate="print"/>
          <a:srcRect l="1758" t="1991" r="61914" b="80433"/>
          <a:stretch>
            <a:fillRect/>
          </a:stretch>
        </p:blipFill>
        <p:spPr bwMode="auto">
          <a:xfrm>
            <a:off x="785786" y="1714488"/>
            <a:ext cx="8072072" cy="2928958"/>
          </a:xfrm>
          <a:prstGeom prst="rect">
            <a:avLst/>
          </a:prstGeom>
          <a:ln>
            <a:noFill/>
          </a:ln>
          <a:effectLst>
            <a:softEdge rad="112500"/>
          </a:effectLst>
        </p:spPr>
      </p:pic>
      <p:sp>
        <p:nvSpPr>
          <p:cNvPr id="4" name="Rectangle 3"/>
          <p:cNvSpPr/>
          <p:nvPr/>
        </p:nvSpPr>
        <p:spPr>
          <a:xfrm>
            <a:off x="1857356" y="5214950"/>
            <a:ext cx="5959901" cy="584775"/>
          </a:xfrm>
          <a:prstGeom prst="rect">
            <a:avLst/>
          </a:prstGeom>
        </p:spPr>
        <p:txBody>
          <a:bodyPr wrap="none">
            <a:spAutoFit/>
          </a:bodyPr>
          <a:lstStyle/>
          <a:p>
            <a:r>
              <a:rPr lang="en-US" sz="3200" b="1" dirty="0" smtClean="0">
                <a:solidFill>
                  <a:srgbClr val="FFFF00"/>
                </a:solidFill>
                <a:effectLst>
                  <a:outerShdw blurRad="38100" dist="38100" dir="2700000" algn="tl">
                    <a:srgbClr val="000000">
                      <a:alpha val="43137"/>
                    </a:srgbClr>
                  </a:outerShdw>
                </a:effectLst>
              </a:rPr>
              <a:t>Note:</a:t>
            </a:r>
            <a:r>
              <a:rPr lang="en-US" sz="3200" b="1" i="1" dirty="0" smtClean="0">
                <a:solidFill>
                  <a:srgbClr val="FFFF00"/>
                </a:solidFill>
                <a:effectLst>
                  <a:outerShdw blurRad="38100" dist="38100" dir="2700000" algn="tl">
                    <a:srgbClr val="000000">
                      <a:alpha val="43137"/>
                    </a:srgbClr>
                  </a:outerShdw>
                </a:effectLst>
              </a:rPr>
              <a:t> Lists are mutable in nature.</a:t>
            </a:r>
            <a:endParaRPr lang="en-IN" sz="3200" dirty="0"/>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857356" y="3286124"/>
            <a:ext cx="6375080" cy="646331"/>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lgn="ctr">
              <a:buNone/>
            </a:pPr>
            <a:r>
              <a:rPr lang="en-IN" sz="3600" b="1" dirty="0" smtClean="0">
                <a:solidFill>
                  <a:schemeClr val="accent2">
                    <a:lumMod val="50000"/>
                  </a:schemeClr>
                </a:solidFill>
                <a:effectLst>
                  <a:outerShdw blurRad="38100" dist="38100" dir="2700000" algn="tl">
                    <a:srgbClr val="000000">
                      <a:alpha val="43137"/>
                    </a:srgbClr>
                  </a:outerShdw>
                </a:effectLst>
              </a:rPr>
              <a:t>PRECEDENCE OF AN OPERATORS</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857356" y="568091"/>
            <a:ext cx="6161559" cy="646331"/>
          </a:xfrm>
          <a:prstGeom prst="rect">
            <a:avLst/>
          </a:prstGeom>
        </p:spPr>
        <p:txBody>
          <a:bodyPr wrap="non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PRECEDENCE OF AN OPERATOR</a:t>
            </a:r>
          </a:p>
        </p:txBody>
      </p:sp>
      <p:graphicFrame>
        <p:nvGraphicFramePr>
          <p:cNvPr id="5" name="Table 4"/>
          <p:cNvGraphicFramePr>
            <a:graphicFrameLocks noGrp="1"/>
          </p:cNvGraphicFramePr>
          <p:nvPr/>
        </p:nvGraphicFramePr>
        <p:xfrm>
          <a:off x="1428728" y="1928802"/>
          <a:ext cx="7143800" cy="3751024"/>
        </p:xfrm>
        <a:graphic>
          <a:graphicData uri="http://schemas.openxmlformats.org/drawingml/2006/table">
            <a:tbl>
              <a:tblPr>
                <a:tableStyleId>{8FD4443E-F989-4FC4-A0C8-D5A2AF1F390B}</a:tableStyleId>
              </a:tblPr>
              <a:tblGrid>
                <a:gridCol w="1857388"/>
                <a:gridCol w="5286412"/>
              </a:tblGrid>
              <a:tr h="236083">
                <a:tc>
                  <a:txBody>
                    <a:bodyPr/>
                    <a:lstStyle/>
                    <a:p>
                      <a:pPr algn="ctr" fontAlgn="t"/>
                      <a:r>
                        <a:rPr lang="en-IN" sz="2800" b="1" dirty="0">
                          <a:solidFill>
                            <a:srgbClr val="FFFF00"/>
                          </a:solidFill>
                          <a:effectLst>
                            <a:outerShdw blurRad="38100" dist="38100" dir="2700000" algn="tl">
                              <a:srgbClr val="000000">
                                <a:alpha val="43137"/>
                              </a:srgbClr>
                            </a:outerShdw>
                          </a:effectLst>
                        </a:rPr>
                        <a:t>Operator</a:t>
                      </a:r>
                    </a:p>
                  </a:txBody>
                  <a:tcPr marL="42158" marR="42158" marT="42158" marB="42158">
                    <a:cell3D prstMaterial="dkEdge">
                      <a:bevel prst="artDeco"/>
                      <a:lightRig rig="flood" dir="t"/>
                    </a:cell3D>
                    <a:solidFill>
                      <a:schemeClr val="accent2">
                        <a:lumMod val="50000"/>
                      </a:schemeClr>
                    </a:solidFill>
                  </a:tcPr>
                </a:tc>
                <a:tc>
                  <a:txBody>
                    <a:bodyPr/>
                    <a:lstStyle/>
                    <a:p>
                      <a:pPr algn="ctr" fontAlgn="t"/>
                      <a:r>
                        <a:rPr lang="en-IN" sz="2800" b="1" dirty="0">
                          <a:solidFill>
                            <a:srgbClr val="FFFF00"/>
                          </a:solidFill>
                          <a:effectLst>
                            <a:outerShdw blurRad="38100" dist="38100" dir="2700000" algn="tl">
                              <a:srgbClr val="000000">
                                <a:alpha val="43137"/>
                              </a:srgbClr>
                            </a:outerShdw>
                          </a:effectLst>
                        </a:rPr>
                        <a:t>Description</a:t>
                      </a:r>
                    </a:p>
                  </a:txBody>
                  <a:tcPr marL="42158" marR="42158" marT="42158" marB="42158">
                    <a:cell3D prstMaterial="dkEdge">
                      <a:bevel prst="artDeco"/>
                      <a:lightRig rig="flood" dir="t"/>
                    </a:cell3D>
                    <a:solidFill>
                      <a:schemeClr val="accent2">
                        <a:lumMod val="50000"/>
                      </a:schemeClr>
                    </a:solidFill>
                  </a:tcPr>
                </a:tc>
              </a:tr>
              <a:tr h="387851">
                <a:tc>
                  <a:txBody>
                    <a:bodyPr/>
                    <a:lstStyle/>
                    <a:p>
                      <a:pPr algn="ctr" fontAlgn="t"/>
                      <a:r>
                        <a:rPr lang="en-IN" sz="2800" b="1" dirty="0">
                          <a:solidFill>
                            <a:srgbClr val="FFFF00"/>
                          </a:solidFill>
                          <a:effectLst>
                            <a:outerShdw blurRad="38100" dist="38100" dir="2700000" algn="tl">
                              <a:srgbClr val="000000">
                                <a:alpha val="43137"/>
                              </a:srgbClr>
                            </a:outerShdw>
                          </a:effectLst>
                        </a:rPr>
                        <a:t>**</a:t>
                      </a:r>
                    </a:p>
                  </a:txBody>
                  <a:tcPr marL="42158" marR="42158" marT="42158" marB="42158">
                    <a:cell3D prstMaterial="dkEdge">
                      <a:bevel prst="artDeco"/>
                      <a:lightRig rig="flood" dir="t"/>
                    </a:cell3D>
                  </a:tcPr>
                </a:tc>
                <a:tc>
                  <a:txBody>
                    <a:bodyPr/>
                    <a:lstStyle/>
                    <a:p>
                      <a:pPr fontAlgn="t"/>
                      <a:r>
                        <a:rPr lang="en-IN" sz="2800" b="1" dirty="0">
                          <a:solidFill>
                            <a:srgbClr val="FFFF00"/>
                          </a:solidFill>
                          <a:effectLst>
                            <a:outerShdw blurRad="38100" dist="38100" dir="2700000" algn="tl">
                              <a:srgbClr val="000000">
                                <a:alpha val="43137"/>
                              </a:srgbClr>
                            </a:outerShdw>
                          </a:effectLst>
                        </a:rPr>
                        <a:t>Exponentiation (raise to the power)</a:t>
                      </a:r>
                    </a:p>
                  </a:txBody>
                  <a:tcPr marL="42158" marR="42158" marT="42158" marB="42158">
                    <a:cell3D prstMaterial="dkEdge">
                      <a:bevel prst="artDeco"/>
                      <a:lightRig rig="flood" dir="t"/>
                    </a:cell3D>
                  </a:tcPr>
                </a:tc>
              </a:tr>
              <a:tr h="539618">
                <a:tc>
                  <a:txBody>
                    <a:bodyPr/>
                    <a:lstStyle/>
                    <a:p>
                      <a:pPr algn="ctr" fontAlgn="t"/>
                      <a:r>
                        <a:rPr lang="en-IN" sz="2800" b="1" dirty="0">
                          <a:solidFill>
                            <a:srgbClr val="FFFF00"/>
                          </a:solidFill>
                          <a:effectLst>
                            <a:outerShdw blurRad="38100" dist="38100" dir="2700000" algn="tl">
                              <a:srgbClr val="000000">
                                <a:alpha val="43137"/>
                              </a:srgbClr>
                            </a:outerShdw>
                          </a:effectLst>
                        </a:rPr>
                        <a:t>~ + -</a:t>
                      </a:r>
                    </a:p>
                  </a:txBody>
                  <a:tcPr marL="42158" marR="42158" marT="42158" marB="42158">
                    <a:cell3D prstMaterial="dkEdge">
                      <a:bevel prst="artDeco"/>
                      <a:lightRig rig="flood" dir="t"/>
                    </a:cell3D>
                  </a:tcPr>
                </a:tc>
                <a:tc>
                  <a:txBody>
                    <a:bodyPr/>
                    <a:lstStyle/>
                    <a:p>
                      <a:pPr fontAlgn="t"/>
                      <a:r>
                        <a:rPr lang="en-IN" sz="2800" b="1" dirty="0">
                          <a:solidFill>
                            <a:srgbClr val="FFFF00"/>
                          </a:solidFill>
                          <a:effectLst>
                            <a:outerShdw blurRad="38100" dist="38100" dir="2700000" algn="tl">
                              <a:srgbClr val="000000">
                                <a:alpha val="43137"/>
                              </a:srgbClr>
                            </a:outerShdw>
                          </a:effectLst>
                        </a:rPr>
                        <a:t>Complement, unary plus and minus (method names for the last two are +@ and -@)</a:t>
                      </a:r>
                    </a:p>
                  </a:txBody>
                  <a:tcPr marL="42158" marR="42158" marT="42158" marB="42158">
                    <a:cell3D prstMaterial="dkEdge">
                      <a:bevel prst="artDeco"/>
                      <a:lightRig rig="flood" dir="t"/>
                    </a:cell3D>
                  </a:tcPr>
                </a:tc>
              </a:tr>
              <a:tr h="387851">
                <a:tc>
                  <a:txBody>
                    <a:bodyPr/>
                    <a:lstStyle/>
                    <a:p>
                      <a:pPr algn="ctr" fontAlgn="t"/>
                      <a:r>
                        <a:rPr lang="en-IN" sz="2800" b="1" dirty="0">
                          <a:solidFill>
                            <a:srgbClr val="FFFF00"/>
                          </a:solidFill>
                          <a:effectLst>
                            <a:outerShdw blurRad="38100" dist="38100" dir="2700000" algn="tl">
                              <a:srgbClr val="000000">
                                <a:alpha val="43137"/>
                              </a:srgbClr>
                            </a:outerShdw>
                          </a:effectLst>
                        </a:rPr>
                        <a:t>* / % //</a:t>
                      </a:r>
                    </a:p>
                  </a:txBody>
                  <a:tcPr marL="42158" marR="42158" marT="42158" marB="42158">
                    <a:cell3D prstMaterial="dkEdge">
                      <a:bevel prst="artDeco"/>
                      <a:lightRig rig="flood" dir="t"/>
                    </a:cell3D>
                  </a:tcPr>
                </a:tc>
                <a:tc>
                  <a:txBody>
                    <a:bodyPr/>
                    <a:lstStyle/>
                    <a:p>
                      <a:pPr fontAlgn="t"/>
                      <a:r>
                        <a:rPr lang="en-IN" sz="2800" b="1" dirty="0">
                          <a:solidFill>
                            <a:srgbClr val="FFFF00"/>
                          </a:solidFill>
                          <a:effectLst>
                            <a:outerShdw blurRad="38100" dist="38100" dir="2700000" algn="tl">
                              <a:srgbClr val="000000">
                                <a:alpha val="43137"/>
                              </a:srgbClr>
                            </a:outerShdw>
                          </a:effectLst>
                        </a:rPr>
                        <a:t>Multiply, divide, modulo and floor division</a:t>
                      </a:r>
                    </a:p>
                  </a:txBody>
                  <a:tcPr marL="42158" marR="42158" marT="42158" marB="42158">
                    <a:cell3D prstMaterial="dkEdge">
                      <a:bevel prst="artDeco"/>
                      <a:lightRig rig="flood" dir="t"/>
                    </a:cell3D>
                  </a:tcPr>
                </a:tc>
              </a:tr>
            </a:tbl>
          </a:graphicData>
        </a:graphic>
      </p:graphicFrame>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428728" y="1928802"/>
          <a:ext cx="7143800" cy="4003972"/>
        </p:xfrm>
        <a:graphic>
          <a:graphicData uri="http://schemas.openxmlformats.org/drawingml/2006/table">
            <a:tbl>
              <a:tblPr>
                <a:tableStyleId>{8FD4443E-F989-4FC4-A0C8-D5A2AF1F390B}</a:tableStyleId>
              </a:tblPr>
              <a:tblGrid>
                <a:gridCol w="1857388"/>
                <a:gridCol w="5286412"/>
              </a:tblGrid>
              <a:tr h="236083">
                <a:tc>
                  <a:txBody>
                    <a:bodyPr/>
                    <a:lstStyle/>
                    <a:p>
                      <a:pPr algn="ctr" fontAlgn="t"/>
                      <a:r>
                        <a:rPr lang="en-IN" sz="2800" b="1" dirty="0">
                          <a:solidFill>
                            <a:srgbClr val="FFFF00"/>
                          </a:solidFill>
                          <a:effectLst>
                            <a:outerShdw blurRad="38100" dist="38100" dir="2700000" algn="tl">
                              <a:srgbClr val="000000">
                                <a:alpha val="43137"/>
                              </a:srgbClr>
                            </a:outerShdw>
                          </a:effectLst>
                        </a:rPr>
                        <a:t>Operator</a:t>
                      </a:r>
                    </a:p>
                  </a:txBody>
                  <a:tcPr marL="42158" marR="42158" marT="42158" marB="42158">
                    <a:cell3D prstMaterial="dkEdge">
                      <a:bevel prst="artDeco"/>
                      <a:lightRig rig="flood" dir="t"/>
                    </a:cell3D>
                    <a:solidFill>
                      <a:schemeClr val="accent2">
                        <a:lumMod val="50000"/>
                      </a:schemeClr>
                    </a:solidFill>
                  </a:tcPr>
                </a:tc>
                <a:tc>
                  <a:txBody>
                    <a:bodyPr/>
                    <a:lstStyle/>
                    <a:p>
                      <a:pPr algn="ctr" fontAlgn="t"/>
                      <a:r>
                        <a:rPr lang="en-IN" sz="2800" b="1" dirty="0">
                          <a:solidFill>
                            <a:srgbClr val="FFFF00"/>
                          </a:solidFill>
                          <a:effectLst>
                            <a:outerShdw blurRad="38100" dist="38100" dir="2700000" algn="tl">
                              <a:srgbClr val="000000">
                                <a:alpha val="43137"/>
                              </a:srgbClr>
                            </a:outerShdw>
                          </a:effectLst>
                        </a:rPr>
                        <a:t>Description</a:t>
                      </a:r>
                    </a:p>
                  </a:txBody>
                  <a:tcPr marL="42158" marR="42158" marT="42158" marB="42158">
                    <a:cell3D prstMaterial="dkEdge">
                      <a:bevel prst="artDeco"/>
                      <a:lightRig rig="flood" dir="t"/>
                    </a:cell3D>
                    <a:solidFill>
                      <a:schemeClr val="accent2">
                        <a:lumMod val="50000"/>
                      </a:schemeClr>
                    </a:solidFill>
                  </a:tcPr>
                </a:tc>
              </a:tr>
              <a:tr h="236083">
                <a:tc>
                  <a:txBody>
                    <a:bodyPr/>
                    <a:lstStyle/>
                    <a:p>
                      <a:pPr algn="ctr" fontAlgn="t"/>
                      <a:r>
                        <a:rPr lang="en-IN" sz="2800" b="1" dirty="0">
                          <a:solidFill>
                            <a:srgbClr val="FFFF00"/>
                          </a:solidFill>
                          <a:effectLst>
                            <a:outerShdw blurRad="38100" dist="38100" dir="2700000" algn="tl">
                              <a:srgbClr val="000000">
                                <a:alpha val="43137"/>
                              </a:srgbClr>
                            </a:outerShdw>
                          </a:effectLst>
                        </a:rPr>
                        <a:t>+ -</a:t>
                      </a:r>
                    </a:p>
                  </a:txBody>
                  <a:tcPr marL="42158" marR="42158" marT="42158" marB="42158">
                    <a:cell3D prstMaterial="dkEdge">
                      <a:bevel prst="artDeco"/>
                      <a:lightRig rig="flood" dir="t"/>
                    </a:cell3D>
                  </a:tcPr>
                </a:tc>
                <a:tc>
                  <a:txBody>
                    <a:bodyPr/>
                    <a:lstStyle/>
                    <a:p>
                      <a:pPr fontAlgn="t"/>
                      <a:r>
                        <a:rPr lang="en-IN" sz="2800" b="1">
                          <a:solidFill>
                            <a:srgbClr val="FFFF00"/>
                          </a:solidFill>
                          <a:effectLst>
                            <a:outerShdw blurRad="38100" dist="38100" dir="2700000" algn="tl">
                              <a:srgbClr val="000000">
                                <a:alpha val="43137"/>
                              </a:srgbClr>
                            </a:outerShdw>
                          </a:effectLst>
                        </a:rPr>
                        <a:t>Addition and subtraction</a:t>
                      </a:r>
                    </a:p>
                  </a:txBody>
                  <a:tcPr marL="42158" marR="42158" marT="42158" marB="42158">
                    <a:cell3D prstMaterial="dkEdge">
                      <a:bevel prst="artDeco"/>
                      <a:lightRig rig="flood" dir="t"/>
                    </a:cell3D>
                  </a:tcPr>
                </a:tc>
              </a:tr>
              <a:tr h="236083">
                <a:tc>
                  <a:txBody>
                    <a:bodyPr/>
                    <a:lstStyle/>
                    <a:p>
                      <a:pPr algn="ctr" fontAlgn="t"/>
                      <a:r>
                        <a:rPr lang="en-IN" sz="2800" b="1" dirty="0">
                          <a:solidFill>
                            <a:srgbClr val="FFFF00"/>
                          </a:solidFill>
                          <a:effectLst>
                            <a:outerShdw blurRad="38100" dist="38100" dir="2700000" algn="tl">
                              <a:srgbClr val="000000">
                                <a:alpha val="43137"/>
                              </a:srgbClr>
                            </a:outerShdw>
                          </a:effectLst>
                        </a:rPr>
                        <a:t>&gt;&gt; &lt;&lt;</a:t>
                      </a:r>
                    </a:p>
                  </a:txBody>
                  <a:tcPr marL="42158" marR="42158" marT="42158" marB="42158">
                    <a:cell3D prstMaterial="dkEdge">
                      <a:bevel prst="artDeco"/>
                      <a:lightRig rig="flood" dir="t"/>
                    </a:cell3D>
                  </a:tcPr>
                </a:tc>
                <a:tc>
                  <a:txBody>
                    <a:bodyPr/>
                    <a:lstStyle/>
                    <a:p>
                      <a:pPr fontAlgn="t"/>
                      <a:r>
                        <a:rPr lang="en-IN" sz="2800" b="1">
                          <a:solidFill>
                            <a:srgbClr val="FFFF00"/>
                          </a:solidFill>
                          <a:effectLst>
                            <a:outerShdw blurRad="38100" dist="38100" dir="2700000" algn="tl">
                              <a:srgbClr val="000000">
                                <a:alpha val="43137"/>
                              </a:srgbClr>
                            </a:outerShdw>
                          </a:effectLst>
                        </a:rPr>
                        <a:t>Right and left bitwise shift</a:t>
                      </a:r>
                    </a:p>
                  </a:txBody>
                  <a:tcPr marL="42158" marR="42158" marT="42158" marB="42158">
                    <a:cell3D prstMaterial="dkEdge">
                      <a:bevel prst="artDeco"/>
                      <a:lightRig rig="flood" dir="t"/>
                    </a:cell3D>
                  </a:tcPr>
                </a:tc>
              </a:tr>
              <a:tr h="236083">
                <a:tc>
                  <a:txBody>
                    <a:bodyPr/>
                    <a:lstStyle/>
                    <a:p>
                      <a:pPr algn="ctr" fontAlgn="t"/>
                      <a:r>
                        <a:rPr lang="en-IN" sz="2800" b="1" dirty="0">
                          <a:solidFill>
                            <a:srgbClr val="FFFF00"/>
                          </a:solidFill>
                          <a:effectLst>
                            <a:outerShdw blurRad="38100" dist="38100" dir="2700000" algn="tl">
                              <a:srgbClr val="000000">
                                <a:alpha val="43137"/>
                              </a:srgbClr>
                            </a:outerShdw>
                          </a:effectLst>
                        </a:rPr>
                        <a:t>&amp;</a:t>
                      </a:r>
                    </a:p>
                  </a:txBody>
                  <a:tcPr marL="42158" marR="42158" marT="42158" marB="42158">
                    <a:cell3D prstMaterial="dkEdge">
                      <a:bevel prst="artDeco"/>
                      <a:lightRig rig="flood" dir="t"/>
                    </a:cell3D>
                  </a:tcPr>
                </a:tc>
                <a:tc>
                  <a:txBody>
                    <a:bodyPr/>
                    <a:lstStyle/>
                    <a:p>
                      <a:pPr fontAlgn="t"/>
                      <a:r>
                        <a:rPr lang="en-IN" sz="2800" b="1">
                          <a:solidFill>
                            <a:srgbClr val="FFFF00"/>
                          </a:solidFill>
                          <a:effectLst>
                            <a:outerShdw blurRad="38100" dist="38100" dir="2700000" algn="tl">
                              <a:srgbClr val="000000">
                                <a:alpha val="43137"/>
                              </a:srgbClr>
                            </a:outerShdw>
                          </a:effectLst>
                        </a:rPr>
                        <a:t>Bitwise 'AND'td&gt;</a:t>
                      </a:r>
                    </a:p>
                  </a:txBody>
                  <a:tcPr marL="42158" marR="42158" marT="42158" marB="42158">
                    <a:cell3D prstMaterial="dkEdge">
                      <a:bevel prst="artDeco"/>
                      <a:lightRig rig="flood" dir="t"/>
                    </a:cell3D>
                  </a:tcPr>
                </a:tc>
              </a:tr>
              <a:tr h="387851">
                <a:tc>
                  <a:txBody>
                    <a:bodyPr/>
                    <a:lstStyle/>
                    <a:p>
                      <a:pPr algn="ctr" fontAlgn="t"/>
                      <a:r>
                        <a:rPr lang="en-IN" sz="2800" b="1" dirty="0">
                          <a:solidFill>
                            <a:srgbClr val="FFFF00"/>
                          </a:solidFill>
                          <a:effectLst>
                            <a:outerShdw blurRad="38100" dist="38100" dir="2700000" algn="tl">
                              <a:srgbClr val="000000">
                                <a:alpha val="43137"/>
                              </a:srgbClr>
                            </a:outerShdw>
                          </a:effectLst>
                        </a:rPr>
                        <a:t>^ |</a:t>
                      </a:r>
                    </a:p>
                  </a:txBody>
                  <a:tcPr marL="42158" marR="42158" marT="42158" marB="42158">
                    <a:cell3D prstMaterial="dkEdge">
                      <a:bevel prst="artDeco"/>
                      <a:lightRig rig="flood" dir="t"/>
                    </a:cell3D>
                  </a:tcPr>
                </a:tc>
                <a:tc>
                  <a:txBody>
                    <a:bodyPr/>
                    <a:lstStyle/>
                    <a:p>
                      <a:pPr fontAlgn="t"/>
                      <a:r>
                        <a:rPr lang="en-IN" sz="2800" b="1" dirty="0">
                          <a:solidFill>
                            <a:srgbClr val="FFFF00"/>
                          </a:solidFill>
                          <a:effectLst>
                            <a:outerShdw blurRad="38100" dist="38100" dir="2700000" algn="tl">
                              <a:srgbClr val="000000">
                                <a:alpha val="43137"/>
                              </a:srgbClr>
                            </a:outerShdw>
                          </a:effectLst>
                        </a:rPr>
                        <a:t>Bitwise exclusive `OR' and regular `OR'</a:t>
                      </a:r>
                    </a:p>
                  </a:txBody>
                  <a:tcPr marL="42158" marR="42158" marT="42158" marB="42158">
                    <a:cell3D prstMaterial="dkEdge">
                      <a:bevel prst="artDeco"/>
                      <a:lightRig rig="flood" dir="t"/>
                    </a:cell3D>
                  </a:tcPr>
                </a:tc>
              </a:tr>
              <a:tr h="236083">
                <a:tc>
                  <a:txBody>
                    <a:bodyPr/>
                    <a:lstStyle/>
                    <a:p>
                      <a:pPr algn="ctr" fontAlgn="t"/>
                      <a:r>
                        <a:rPr lang="en-IN" sz="2800" b="1" dirty="0">
                          <a:solidFill>
                            <a:srgbClr val="FFFF00"/>
                          </a:solidFill>
                          <a:effectLst>
                            <a:outerShdw blurRad="38100" dist="38100" dir="2700000" algn="tl">
                              <a:srgbClr val="000000">
                                <a:alpha val="43137"/>
                              </a:srgbClr>
                            </a:outerShdw>
                          </a:effectLst>
                        </a:rPr>
                        <a:t>&lt;= &lt; &gt; &gt;=</a:t>
                      </a:r>
                    </a:p>
                  </a:txBody>
                  <a:tcPr marL="42158" marR="42158" marT="42158" marB="42158">
                    <a:cell3D prstMaterial="dkEdge">
                      <a:bevel prst="artDeco"/>
                      <a:lightRig rig="flood" dir="t"/>
                    </a:cell3D>
                  </a:tcPr>
                </a:tc>
                <a:tc>
                  <a:txBody>
                    <a:bodyPr/>
                    <a:lstStyle/>
                    <a:p>
                      <a:pPr fontAlgn="t"/>
                      <a:r>
                        <a:rPr lang="en-IN" sz="2800" b="1" dirty="0">
                          <a:solidFill>
                            <a:srgbClr val="FFFF00"/>
                          </a:solidFill>
                          <a:effectLst>
                            <a:outerShdw blurRad="38100" dist="38100" dir="2700000" algn="tl">
                              <a:srgbClr val="000000">
                                <a:alpha val="43137"/>
                              </a:srgbClr>
                            </a:outerShdw>
                          </a:effectLst>
                        </a:rPr>
                        <a:t>Comparison operators</a:t>
                      </a:r>
                    </a:p>
                  </a:txBody>
                  <a:tcPr marL="42158" marR="42158" marT="42158" marB="42158">
                    <a:cell3D prstMaterial="dkEdge">
                      <a:bevel prst="artDeco"/>
                      <a:lightRig rig="flood" dir="t"/>
                    </a:cell3D>
                  </a:tcPr>
                </a:tc>
              </a:tr>
              <a:tr h="236083">
                <a:tc>
                  <a:txBody>
                    <a:bodyPr/>
                    <a:lstStyle/>
                    <a:p>
                      <a:pPr algn="ctr" fontAlgn="t"/>
                      <a:r>
                        <a:rPr lang="en-IN" sz="2800" b="1">
                          <a:solidFill>
                            <a:srgbClr val="FFFF00"/>
                          </a:solidFill>
                          <a:effectLst>
                            <a:outerShdw blurRad="38100" dist="38100" dir="2700000" algn="tl">
                              <a:srgbClr val="000000">
                                <a:alpha val="43137"/>
                              </a:srgbClr>
                            </a:outerShdw>
                          </a:effectLst>
                        </a:rPr>
                        <a:t>&lt;&gt; == !=</a:t>
                      </a:r>
                    </a:p>
                  </a:txBody>
                  <a:tcPr marL="42158" marR="42158" marT="42158" marB="42158">
                    <a:cell3D prstMaterial="dkEdge">
                      <a:bevel prst="artDeco"/>
                      <a:lightRig rig="flood" dir="t"/>
                    </a:cell3D>
                  </a:tcPr>
                </a:tc>
                <a:tc>
                  <a:txBody>
                    <a:bodyPr/>
                    <a:lstStyle/>
                    <a:p>
                      <a:pPr fontAlgn="t"/>
                      <a:r>
                        <a:rPr lang="en-IN" sz="2800" b="1" dirty="0">
                          <a:solidFill>
                            <a:srgbClr val="FFFF00"/>
                          </a:solidFill>
                          <a:effectLst>
                            <a:outerShdw blurRad="38100" dist="38100" dir="2700000" algn="tl">
                              <a:srgbClr val="000000">
                                <a:alpha val="43137"/>
                              </a:srgbClr>
                            </a:outerShdw>
                          </a:effectLst>
                        </a:rPr>
                        <a:t>Equality operators</a:t>
                      </a:r>
                    </a:p>
                  </a:txBody>
                  <a:tcPr marL="42158" marR="42158" marT="42158" marB="42158">
                    <a:cell3D prstMaterial="dkEdge">
                      <a:bevel prst="artDeco"/>
                      <a:lightRig rig="flood" dir="t"/>
                    </a:cell3D>
                  </a:tcPr>
                </a:tc>
              </a:tr>
            </a:tbl>
          </a:graphicData>
        </a:graphic>
      </p:graphicFrame>
      <p:sp>
        <p:nvSpPr>
          <p:cNvPr id="6" name="Rectangle 5"/>
          <p:cNvSpPr/>
          <p:nvPr/>
        </p:nvSpPr>
        <p:spPr>
          <a:xfrm>
            <a:off x="1857356" y="568091"/>
            <a:ext cx="6161559" cy="646331"/>
          </a:xfrm>
          <a:prstGeom prst="rect">
            <a:avLst/>
          </a:prstGeom>
        </p:spPr>
        <p:txBody>
          <a:bodyPr wrap="non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PRECEDENCE OF AN OPERATOR</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428728" y="1928802"/>
          <a:ext cx="7143800" cy="3408620"/>
        </p:xfrm>
        <a:graphic>
          <a:graphicData uri="http://schemas.openxmlformats.org/drawingml/2006/table">
            <a:tbl>
              <a:tblPr>
                <a:tableStyleId>{8FD4443E-F989-4FC4-A0C8-D5A2AF1F390B}</a:tableStyleId>
              </a:tblPr>
              <a:tblGrid>
                <a:gridCol w="1857388"/>
                <a:gridCol w="5286412"/>
              </a:tblGrid>
              <a:tr h="236083">
                <a:tc>
                  <a:txBody>
                    <a:bodyPr/>
                    <a:lstStyle/>
                    <a:p>
                      <a:pPr algn="ctr" fontAlgn="t"/>
                      <a:r>
                        <a:rPr lang="en-IN" sz="2800" b="1" dirty="0">
                          <a:solidFill>
                            <a:srgbClr val="FFFF00"/>
                          </a:solidFill>
                          <a:effectLst>
                            <a:outerShdw blurRad="38100" dist="38100" dir="2700000" algn="tl">
                              <a:srgbClr val="000000">
                                <a:alpha val="43137"/>
                              </a:srgbClr>
                            </a:outerShdw>
                          </a:effectLst>
                        </a:rPr>
                        <a:t>Operator</a:t>
                      </a:r>
                    </a:p>
                  </a:txBody>
                  <a:tcPr marL="42158" marR="42158" marT="42158" marB="42158">
                    <a:cell3D prstMaterial="dkEdge">
                      <a:bevel prst="artDeco"/>
                      <a:lightRig rig="flood" dir="t"/>
                    </a:cell3D>
                    <a:solidFill>
                      <a:schemeClr val="accent2">
                        <a:lumMod val="50000"/>
                      </a:schemeClr>
                    </a:solidFill>
                  </a:tcPr>
                </a:tc>
                <a:tc>
                  <a:txBody>
                    <a:bodyPr/>
                    <a:lstStyle/>
                    <a:p>
                      <a:pPr algn="ctr" fontAlgn="t"/>
                      <a:r>
                        <a:rPr lang="en-IN" sz="2800" b="1" dirty="0">
                          <a:solidFill>
                            <a:srgbClr val="FFFF00"/>
                          </a:solidFill>
                          <a:effectLst>
                            <a:outerShdw blurRad="38100" dist="38100" dir="2700000" algn="tl">
                              <a:srgbClr val="000000">
                                <a:alpha val="43137"/>
                              </a:srgbClr>
                            </a:outerShdw>
                          </a:effectLst>
                        </a:rPr>
                        <a:t>Description</a:t>
                      </a:r>
                    </a:p>
                  </a:txBody>
                  <a:tcPr marL="42158" marR="42158" marT="42158" marB="42158">
                    <a:cell3D prstMaterial="dkEdge">
                      <a:bevel prst="artDeco"/>
                      <a:lightRig rig="flood" dir="t"/>
                    </a:cell3D>
                    <a:solidFill>
                      <a:schemeClr val="accent2">
                        <a:lumMod val="50000"/>
                      </a:schemeClr>
                    </a:solidFill>
                  </a:tcPr>
                </a:tc>
              </a:tr>
              <a:tr h="236083">
                <a:tc>
                  <a:txBody>
                    <a:bodyPr/>
                    <a:lstStyle/>
                    <a:p>
                      <a:pPr algn="ctr" fontAlgn="t"/>
                      <a:r>
                        <a:rPr lang="en-IN" sz="2800" b="1" dirty="0">
                          <a:solidFill>
                            <a:srgbClr val="FFFF00"/>
                          </a:solidFill>
                          <a:effectLst>
                            <a:outerShdw blurRad="38100" dist="38100" dir="2700000" algn="tl">
                              <a:srgbClr val="000000">
                                <a:alpha val="43137"/>
                              </a:srgbClr>
                            </a:outerShdw>
                          </a:effectLst>
                        </a:rPr>
                        <a:t>= %= /= //= -= += *= **=</a:t>
                      </a:r>
                    </a:p>
                  </a:txBody>
                  <a:tcPr marL="42158" marR="42158" marT="42158" marB="42158">
                    <a:cell3D prstMaterial="dkEdge">
                      <a:bevel prst="artDeco"/>
                      <a:lightRig rig="flood" dir="t"/>
                    </a:cell3D>
                  </a:tcPr>
                </a:tc>
                <a:tc>
                  <a:txBody>
                    <a:bodyPr/>
                    <a:lstStyle/>
                    <a:p>
                      <a:pPr fontAlgn="t"/>
                      <a:r>
                        <a:rPr lang="en-IN" sz="2800" b="1" dirty="0">
                          <a:solidFill>
                            <a:srgbClr val="FFFF00"/>
                          </a:solidFill>
                          <a:effectLst>
                            <a:outerShdw blurRad="38100" dist="38100" dir="2700000" algn="tl">
                              <a:srgbClr val="000000">
                                <a:alpha val="43137"/>
                              </a:srgbClr>
                            </a:outerShdw>
                          </a:effectLst>
                        </a:rPr>
                        <a:t>Assignment operators</a:t>
                      </a:r>
                    </a:p>
                  </a:txBody>
                  <a:tcPr marL="42158" marR="42158" marT="42158" marB="42158">
                    <a:cell3D prstMaterial="dkEdge">
                      <a:bevel prst="artDeco"/>
                      <a:lightRig rig="flood" dir="t"/>
                    </a:cell3D>
                  </a:tcPr>
                </a:tc>
              </a:tr>
              <a:tr h="236083">
                <a:tc>
                  <a:txBody>
                    <a:bodyPr/>
                    <a:lstStyle/>
                    <a:p>
                      <a:pPr algn="ctr" fontAlgn="t"/>
                      <a:r>
                        <a:rPr lang="en-IN" sz="2800" b="1" dirty="0">
                          <a:solidFill>
                            <a:srgbClr val="FFFF00"/>
                          </a:solidFill>
                          <a:effectLst>
                            <a:outerShdw blurRad="38100" dist="38100" dir="2700000" algn="tl">
                              <a:srgbClr val="000000">
                                <a:alpha val="43137"/>
                              </a:srgbClr>
                            </a:outerShdw>
                          </a:effectLst>
                        </a:rPr>
                        <a:t>is </a:t>
                      </a:r>
                      <a:r>
                        <a:rPr lang="en-IN" sz="2800" b="1" dirty="0" err="1">
                          <a:solidFill>
                            <a:srgbClr val="FFFF00"/>
                          </a:solidFill>
                          <a:effectLst>
                            <a:outerShdw blurRad="38100" dist="38100" dir="2700000" algn="tl">
                              <a:srgbClr val="000000">
                                <a:alpha val="43137"/>
                              </a:srgbClr>
                            </a:outerShdw>
                          </a:effectLst>
                        </a:rPr>
                        <a:t>is</a:t>
                      </a:r>
                      <a:r>
                        <a:rPr lang="en-IN" sz="2800" b="1" dirty="0">
                          <a:solidFill>
                            <a:srgbClr val="FFFF00"/>
                          </a:solidFill>
                          <a:effectLst>
                            <a:outerShdw blurRad="38100" dist="38100" dir="2700000" algn="tl">
                              <a:srgbClr val="000000">
                                <a:alpha val="43137"/>
                              </a:srgbClr>
                            </a:outerShdw>
                          </a:effectLst>
                        </a:rPr>
                        <a:t> not</a:t>
                      </a:r>
                    </a:p>
                  </a:txBody>
                  <a:tcPr marL="42158" marR="42158" marT="42158" marB="42158">
                    <a:cell3D prstMaterial="dkEdge">
                      <a:bevel prst="artDeco"/>
                      <a:lightRig rig="flood" dir="t"/>
                    </a:cell3D>
                  </a:tcPr>
                </a:tc>
                <a:tc>
                  <a:txBody>
                    <a:bodyPr/>
                    <a:lstStyle/>
                    <a:p>
                      <a:pPr fontAlgn="t"/>
                      <a:r>
                        <a:rPr lang="en-IN" sz="2800" b="1" dirty="0">
                          <a:solidFill>
                            <a:srgbClr val="FFFF00"/>
                          </a:solidFill>
                          <a:effectLst>
                            <a:outerShdw blurRad="38100" dist="38100" dir="2700000" algn="tl">
                              <a:srgbClr val="000000">
                                <a:alpha val="43137"/>
                              </a:srgbClr>
                            </a:outerShdw>
                          </a:effectLst>
                        </a:rPr>
                        <a:t>Identity operators</a:t>
                      </a:r>
                    </a:p>
                  </a:txBody>
                  <a:tcPr marL="42158" marR="42158" marT="42158" marB="42158">
                    <a:cell3D prstMaterial="dkEdge">
                      <a:bevel prst="artDeco"/>
                      <a:lightRig rig="flood" dir="t"/>
                    </a:cell3D>
                  </a:tcPr>
                </a:tc>
              </a:tr>
              <a:tr h="236083">
                <a:tc>
                  <a:txBody>
                    <a:bodyPr/>
                    <a:lstStyle/>
                    <a:p>
                      <a:pPr algn="ctr" fontAlgn="t"/>
                      <a:r>
                        <a:rPr lang="en-IN" sz="2800" b="1" dirty="0">
                          <a:solidFill>
                            <a:srgbClr val="FFFF00"/>
                          </a:solidFill>
                          <a:effectLst>
                            <a:outerShdw blurRad="38100" dist="38100" dir="2700000" algn="tl">
                              <a:srgbClr val="000000">
                                <a:alpha val="43137"/>
                              </a:srgbClr>
                            </a:outerShdw>
                          </a:effectLst>
                        </a:rPr>
                        <a:t>in not in</a:t>
                      </a:r>
                    </a:p>
                  </a:txBody>
                  <a:tcPr marL="42158" marR="42158" marT="42158" marB="42158">
                    <a:cell3D prstMaterial="dkEdge">
                      <a:bevel prst="artDeco"/>
                      <a:lightRig rig="flood" dir="t"/>
                    </a:cell3D>
                  </a:tcPr>
                </a:tc>
                <a:tc>
                  <a:txBody>
                    <a:bodyPr/>
                    <a:lstStyle/>
                    <a:p>
                      <a:pPr fontAlgn="t"/>
                      <a:r>
                        <a:rPr lang="en-IN" sz="2800" b="1" dirty="0">
                          <a:solidFill>
                            <a:srgbClr val="FFFF00"/>
                          </a:solidFill>
                          <a:effectLst>
                            <a:outerShdw blurRad="38100" dist="38100" dir="2700000" algn="tl">
                              <a:srgbClr val="000000">
                                <a:alpha val="43137"/>
                              </a:srgbClr>
                            </a:outerShdw>
                          </a:effectLst>
                        </a:rPr>
                        <a:t>Membership operators</a:t>
                      </a:r>
                    </a:p>
                  </a:txBody>
                  <a:tcPr marL="42158" marR="42158" marT="42158" marB="42158">
                    <a:cell3D prstMaterial="dkEdge">
                      <a:bevel prst="artDeco"/>
                      <a:lightRig rig="flood" dir="t"/>
                    </a:cell3D>
                  </a:tcPr>
                </a:tc>
              </a:tr>
              <a:tr h="236083">
                <a:tc>
                  <a:txBody>
                    <a:bodyPr/>
                    <a:lstStyle/>
                    <a:p>
                      <a:pPr algn="ctr" fontAlgn="t"/>
                      <a:r>
                        <a:rPr lang="en-IN" sz="2800" b="1" dirty="0">
                          <a:solidFill>
                            <a:srgbClr val="FFFF00"/>
                          </a:solidFill>
                          <a:effectLst>
                            <a:outerShdw blurRad="38100" dist="38100" dir="2700000" algn="tl">
                              <a:srgbClr val="000000">
                                <a:alpha val="43137"/>
                              </a:srgbClr>
                            </a:outerShdw>
                          </a:effectLst>
                        </a:rPr>
                        <a:t>not or and</a:t>
                      </a:r>
                    </a:p>
                  </a:txBody>
                  <a:tcPr marL="42158" marR="42158" marT="42158" marB="42158">
                    <a:cell3D prstMaterial="dkEdge">
                      <a:bevel prst="artDeco"/>
                      <a:lightRig rig="flood" dir="t"/>
                    </a:cell3D>
                  </a:tcPr>
                </a:tc>
                <a:tc>
                  <a:txBody>
                    <a:bodyPr/>
                    <a:lstStyle/>
                    <a:p>
                      <a:pPr fontAlgn="t"/>
                      <a:r>
                        <a:rPr lang="en-IN" sz="2800" b="1" dirty="0">
                          <a:solidFill>
                            <a:srgbClr val="FFFF00"/>
                          </a:solidFill>
                          <a:effectLst>
                            <a:outerShdw blurRad="38100" dist="38100" dir="2700000" algn="tl">
                              <a:srgbClr val="000000">
                                <a:alpha val="43137"/>
                              </a:srgbClr>
                            </a:outerShdw>
                          </a:effectLst>
                        </a:rPr>
                        <a:t>Logical operators</a:t>
                      </a:r>
                    </a:p>
                  </a:txBody>
                  <a:tcPr marL="42158" marR="42158" marT="42158" marB="42158">
                    <a:cell3D prstMaterial="dkEdge">
                      <a:bevel prst="artDeco"/>
                      <a:lightRig rig="flood" dir="t"/>
                    </a:cell3D>
                  </a:tcPr>
                </a:tc>
              </a:tr>
            </a:tbl>
          </a:graphicData>
        </a:graphic>
      </p:graphicFrame>
      <p:sp>
        <p:nvSpPr>
          <p:cNvPr id="6" name="Rectangle 5"/>
          <p:cNvSpPr/>
          <p:nvPr/>
        </p:nvSpPr>
        <p:spPr>
          <a:xfrm>
            <a:off x="1857356" y="568091"/>
            <a:ext cx="6161559" cy="646331"/>
          </a:xfrm>
          <a:prstGeom prst="rect">
            <a:avLst/>
          </a:prstGeom>
        </p:spPr>
        <p:txBody>
          <a:bodyPr wrap="non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PRECEDENCE OF AN OPERATOR</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071670" y="3429000"/>
            <a:ext cx="6161559" cy="646331"/>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buNone/>
            </a:pPr>
            <a:r>
              <a:rPr lang="en-IN" sz="3600" b="1" dirty="0" smtClean="0">
                <a:solidFill>
                  <a:srgbClr val="006600"/>
                </a:solidFill>
                <a:effectLst>
                  <a:outerShdw blurRad="38100" dist="38100" dir="2700000" algn="tl">
                    <a:srgbClr val="000000">
                      <a:alpha val="43137"/>
                    </a:srgbClr>
                  </a:outerShdw>
                </a:effectLst>
              </a:rPr>
              <a:t>PRECEDENCE OF AN OPERATOR</a:t>
            </a:r>
          </a:p>
        </p:txBody>
      </p:sp>
      <p:sp>
        <p:nvSpPr>
          <p:cNvPr id="4" name="Rectangle 3"/>
          <p:cNvSpPr/>
          <p:nvPr/>
        </p:nvSpPr>
        <p:spPr>
          <a:xfrm>
            <a:off x="3694345" y="2285992"/>
            <a:ext cx="2735043" cy="646331"/>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buNone/>
            </a:pPr>
            <a:r>
              <a:rPr lang="en-IN" sz="3600" b="1" dirty="0" smtClean="0">
                <a:solidFill>
                  <a:srgbClr val="006600"/>
                </a:solidFill>
                <a:effectLst>
                  <a:outerShdw blurRad="38100" dist="38100" dir="2700000" algn="tl">
                    <a:srgbClr val="000000">
                      <a:alpha val="43137"/>
                    </a:srgbClr>
                  </a:outerShdw>
                </a:effectLst>
              </a:rPr>
              <a:t>EXAMPLE ON</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14414" y="500042"/>
            <a:ext cx="7509685" cy="646331"/>
          </a:xfrm>
          <a:prstGeom prst="rect">
            <a:avLst/>
          </a:prstGeom>
          <a:noFill/>
        </p:spPr>
        <p:style>
          <a:lnRef idx="0">
            <a:schemeClr val="accent6"/>
          </a:lnRef>
          <a:fillRef idx="3">
            <a:schemeClr val="accent6"/>
          </a:fillRef>
          <a:effectRef idx="3">
            <a:schemeClr val="accent6"/>
          </a:effectRef>
          <a:fontRef idx="minor">
            <a:schemeClr val="lt1"/>
          </a:fontRef>
        </p:style>
        <p:txBody>
          <a:bodyPr wrap="non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PRECEDENCE OF OPERATOR EXAMPLE </a:t>
            </a:r>
          </a:p>
        </p:txBody>
      </p:sp>
      <p:pic>
        <p:nvPicPr>
          <p:cNvPr id="1026" name="Picture 2"/>
          <p:cNvPicPr>
            <a:picLocks noChangeAspect="1" noChangeArrowheads="1"/>
          </p:cNvPicPr>
          <p:nvPr/>
        </p:nvPicPr>
        <p:blipFill>
          <a:blip r:embed="rId4" cstate="print"/>
          <a:srcRect l="11718" t="15625" r="57227" b="44531"/>
          <a:stretch>
            <a:fillRect/>
          </a:stretch>
        </p:blipFill>
        <p:spPr bwMode="auto">
          <a:xfrm>
            <a:off x="2357422" y="1357298"/>
            <a:ext cx="5357850" cy="5155667"/>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14414" y="500042"/>
            <a:ext cx="7509685" cy="646331"/>
          </a:xfrm>
          <a:prstGeom prst="rect">
            <a:avLst/>
          </a:prstGeom>
          <a:noFill/>
        </p:spPr>
        <p:style>
          <a:lnRef idx="0">
            <a:schemeClr val="accent6"/>
          </a:lnRef>
          <a:fillRef idx="3">
            <a:schemeClr val="accent6"/>
          </a:fillRef>
          <a:effectRef idx="3">
            <a:schemeClr val="accent6"/>
          </a:effectRef>
          <a:fontRef idx="minor">
            <a:schemeClr val="lt1"/>
          </a:fontRef>
        </p:style>
        <p:txBody>
          <a:bodyPr wrap="none">
            <a:spAutoFit/>
          </a:bodyPr>
          <a:lstStyle/>
          <a:p>
            <a:pPr algn="ctr">
              <a:buNone/>
            </a:pPr>
            <a:r>
              <a:rPr lang="en-IN" sz="3600" b="1" dirty="0" smtClean="0">
                <a:solidFill>
                  <a:srgbClr val="FFFF00"/>
                </a:solidFill>
                <a:effectLst>
                  <a:outerShdw blurRad="38100" dist="38100" dir="2700000" algn="tl">
                    <a:srgbClr val="000000">
                      <a:alpha val="43137"/>
                    </a:srgbClr>
                  </a:outerShdw>
                </a:effectLst>
              </a:rPr>
              <a:t>PRECEDENCE OF OPERATOR EXAMPLE </a:t>
            </a:r>
          </a:p>
        </p:txBody>
      </p:sp>
      <p:pic>
        <p:nvPicPr>
          <p:cNvPr id="2050" name="Picture 2"/>
          <p:cNvPicPr>
            <a:picLocks noChangeAspect="1" noChangeArrowheads="1"/>
          </p:cNvPicPr>
          <p:nvPr/>
        </p:nvPicPr>
        <p:blipFill>
          <a:blip r:embed="rId4" cstate="print"/>
          <a:srcRect l="21134" t="18387" r="46094" b="58215"/>
          <a:stretch>
            <a:fillRect/>
          </a:stretch>
        </p:blipFill>
        <p:spPr bwMode="auto">
          <a:xfrm>
            <a:off x="1000099" y="1714488"/>
            <a:ext cx="7737943" cy="4143404"/>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571736" y="3000372"/>
            <a:ext cx="4714908" cy="785818"/>
          </a:xfrm>
        </p:spPr>
        <p:style>
          <a:lnRef idx="0">
            <a:schemeClr val="accent5"/>
          </a:lnRef>
          <a:fillRef idx="3">
            <a:schemeClr val="accent5"/>
          </a:fillRef>
          <a:effectRef idx="3">
            <a:schemeClr val="accent5"/>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4350" indent="-514350" algn="ctr"/>
            <a:r>
              <a:rPr lang="en-IN"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NUMBERS</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500166" y="285728"/>
            <a:ext cx="6643734" cy="1143008"/>
          </a:xfrm>
        </p:spPr>
        <p:txBody>
          <a:bodyPr>
            <a:normAutofit/>
          </a:bodyPr>
          <a:lstStyle/>
          <a:p>
            <a:pPr marL="514350" indent="-514350" algn="ctr"/>
            <a:r>
              <a:rPr lang="en-US" sz="4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Any Questions Please</a:t>
            </a:r>
            <a:endParaRPr lang="en-IN" sz="4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C:\Users\Prakruti\Desktop\Python Books\Logos\purple-question-mark-clip-art-medium-question-mark-in-a-triangle-3d-33.3-13395.png"/>
          <p:cNvPicPr>
            <a:picLocks noChangeAspect="1" noChangeArrowheads="1"/>
          </p:cNvPicPr>
          <p:nvPr/>
        </p:nvPicPr>
        <p:blipFill>
          <a:blip r:embed="rId4" cstate="print"/>
          <a:srcRect/>
          <a:stretch>
            <a:fillRect/>
          </a:stretch>
        </p:blipFill>
        <p:spPr bwMode="auto">
          <a:xfrm>
            <a:off x="1428728" y="1428736"/>
            <a:ext cx="3099076" cy="3221943"/>
          </a:xfrm>
          <a:prstGeom prst="rect">
            <a:avLst/>
          </a:prstGeom>
          <a:ln>
            <a:noFill/>
          </a:ln>
          <a:effectLst>
            <a:outerShdw blurRad="292100" dist="139700" dir="2700000" algn="tl" rotWithShape="0">
              <a:srgbClr val="333333">
                <a:alpha val="65000"/>
              </a:srgbClr>
            </a:outerShdw>
          </a:effectLst>
        </p:spPr>
      </p:pic>
      <p:pic>
        <p:nvPicPr>
          <p:cNvPr id="1028" name="Picture 4" descr="C:\Users\Prakruti\Desktop\qno2.jpg"/>
          <p:cNvPicPr>
            <a:picLocks noChangeAspect="1" noChangeArrowheads="1"/>
          </p:cNvPicPr>
          <p:nvPr/>
        </p:nvPicPr>
        <p:blipFill>
          <a:blip r:embed="rId5" cstate="print"/>
          <a:srcRect/>
          <a:stretch>
            <a:fillRect/>
          </a:stretch>
        </p:blipFill>
        <p:spPr bwMode="auto">
          <a:xfrm>
            <a:off x="6072198" y="1500174"/>
            <a:ext cx="2270472" cy="2571768"/>
          </a:xfrm>
          <a:prstGeom prst="rect">
            <a:avLst/>
          </a:prstGeom>
          <a:ln>
            <a:noFill/>
          </a:ln>
          <a:effectLst>
            <a:softEdge rad="112500"/>
          </a:effectLst>
        </p:spPr>
      </p:pic>
      <p:pic>
        <p:nvPicPr>
          <p:cNvPr id="7" name="Picture 2" descr="C:\Users\Prakruti\Desktop\Question Mark Full Resized for Web_0.png"/>
          <p:cNvPicPr>
            <a:picLocks noChangeAspect="1" noChangeArrowheads="1"/>
          </p:cNvPicPr>
          <p:nvPr/>
        </p:nvPicPr>
        <p:blipFill>
          <a:blip r:embed="rId6" cstate="print"/>
          <a:srcRect l="5690" t="9160" b="8395"/>
          <a:stretch>
            <a:fillRect/>
          </a:stretch>
        </p:blipFill>
        <p:spPr bwMode="auto">
          <a:xfrm>
            <a:off x="1571604" y="4714884"/>
            <a:ext cx="7000924" cy="17239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285852" y="1857364"/>
            <a:ext cx="7429552" cy="3714776"/>
          </a:xfrm>
        </p:spPr>
        <p:txBody>
          <a:bodyPr>
            <a:noAutofit/>
          </a:bodyPr>
          <a:lstStyle/>
          <a:p>
            <a:pPr algn="ctr">
              <a:lnSpc>
                <a:spcPct val="150000"/>
              </a:lnSpc>
            </a:pPr>
            <a:r>
              <a:rPr lang="en-US" sz="4000" b="1" u="sng" dirty="0" smtClean="0">
                <a:solidFill>
                  <a:srgbClr val="FFFF00"/>
                </a:solidFill>
                <a:effectLst>
                  <a:outerShdw blurRad="38100" dist="38100" dir="2700000" algn="tl">
                    <a:srgbClr val="000000">
                      <a:alpha val="43137"/>
                    </a:srgbClr>
                  </a:outerShdw>
                </a:effectLst>
              </a:rPr>
              <a:t>CLASS TEST  </a:t>
            </a:r>
            <a:br>
              <a:rPr lang="en-US" sz="4000" b="1" u="sng" dirty="0" smtClean="0">
                <a:solidFill>
                  <a:srgbClr val="FFFF00"/>
                </a:solidFill>
                <a:effectLst>
                  <a:outerShdw blurRad="38100" dist="38100" dir="2700000" algn="tl">
                    <a:srgbClr val="000000">
                      <a:alpha val="43137"/>
                    </a:srgbClr>
                  </a:outerShdw>
                </a:effectLst>
              </a:rPr>
            </a:br>
            <a:r>
              <a:rPr lang="en-US" sz="4000" b="1" u="sng" dirty="0" smtClean="0">
                <a:solidFill>
                  <a:srgbClr val="FFFF00"/>
                </a:solidFill>
                <a:effectLst>
                  <a:outerShdw blurRad="38100" dist="38100" dir="2700000" algn="tl">
                    <a:srgbClr val="000000">
                      <a:alpha val="43137"/>
                    </a:srgbClr>
                  </a:outerShdw>
                </a:effectLst>
              </a:rPr>
              <a:t>ON </a:t>
            </a:r>
            <a:br>
              <a:rPr lang="en-US" sz="4000" b="1" u="sng" dirty="0" smtClean="0">
                <a:solidFill>
                  <a:srgbClr val="FFFF00"/>
                </a:solidFill>
                <a:effectLst>
                  <a:outerShdw blurRad="38100" dist="38100" dir="2700000" algn="tl">
                    <a:srgbClr val="000000">
                      <a:alpha val="43137"/>
                    </a:srgbClr>
                  </a:outerShdw>
                </a:effectLst>
              </a:rPr>
            </a:br>
            <a:r>
              <a:rPr lang="en-US" sz="4000" b="1" u="sng" dirty="0" smtClean="0">
                <a:solidFill>
                  <a:srgbClr val="FFFF00"/>
                </a:solidFill>
                <a:effectLst>
                  <a:outerShdw blurRad="38100" dist="38100" dir="2700000" algn="tl">
                    <a:srgbClr val="000000">
                      <a:alpha val="43137"/>
                    </a:srgbClr>
                  </a:outerShdw>
                </a:effectLst>
              </a:rPr>
              <a:t>DATA TYPES </a:t>
            </a:r>
            <a:br>
              <a:rPr lang="en-US" sz="4000" b="1" u="sng" dirty="0" smtClean="0">
                <a:solidFill>
                  <a:srgbClr val="FFFF00"/>
                </a:solidFill>
                <a:effectLst>
                  <a:outerShdw blurRad="38100" dist="38100" dir="2700000" algn="tl">
                    <a:srgbClr val="000000">
                      <a:alpha val="43137"/>
                    </a:srgbClr>
                  </a:outerShdw>
                </a:effectLst>
              </a:rPr>
            </a:br>
            <a:r>
              <a:rPr lang="en-US" sz="4000" b="1" u="sng" dirty="0" smtClean="0">
                <a:solidFill>
                  <a:srgbClr val="FFFF00"/>
                </a:solidFill>
                <a:effectLst>
                  <a:outerShdw blurRad="38100" dist="38100" dir="2700000" algn="tl">
                    <a:srgbClr val="000000">
                      <a:alpha val="43137"/>
                    </a:srgbClr>
                  </a:outerShdw>
                </a:effectLst>
              </a:rPr>
              <a:t>CHAPTER</a:t>
            </a: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CLASS TEST  ON DATA TYPES</a:t>
            </a:r>
          </a:p>
        </p:txBody>
      </p:sp>
      <p:sp>
        <p:nvSpPr>
          <p:cNvPr id="8" name="Content Placeholder 2"/>
          <p:cNvSpPr txBox="1">
            <a:spLocks/>
          </p:cNvSpPr>
          <p:nvPr/>
        </p:nvSpPr>
        <p:spPr>
          <a:xfrm>
            <a:off x="1285852" y="1142984"/>
            <a:ext cx="7429552" cy="642942"/>
          </a:xfrm>
          <a:prstGeom prst="rect">
            <a:avLst/>
          </a:prstGeom>
        </p:spPr>
        <p:txBody>
          <a:bodyPr vert="horz" lIns="91440" tIns="45720" rIns="91440" bIns="45720" rtlCol="0">
            <a:noAutofit/>
          </a:bodyPr>
          <a:lstStyle/>
          <a:p>
            <a:pPr marL="342900" lvl="0" indent="-342900">
              <a:spcBef>
                <a:spcPct val="20000"/>
              </a:spcBef>
              <a:defRPr/>
            </a:pPr>
            <a:r>
              <a:rPr lang="en-US" sz="2800" b="1" dirty="0" smtClean="0">
                <a:solidFill>
                  <a:srgbClr val="FFFF00"/>
                </a:solidFill>
                <a:effectLst>
                  <a:outerShdw blurRad="38100" dist="38100" dir="2700000" algn="tl">
                    <a:srgbClr val="000000">
                      <a:alpha val="43137"/>
                    </a:srgbClr>
                  </a:outerShdw>
                </a:effectLst>
              </a:rPr>
              <a:t>Each carries 2 Marks Questions          (10 x 2 = 20)</a:t>
            </a:r>
          </a:p>
          <a:p>
            <a:pPr marL="342900" lvl="0" indent="-342900" algn="just">
              <a:spcBef>
                <a:spcPct val="20000"/>
              </a:spcBef>
              <a:defRPr/>
            </a:pPr>
            <a:r>
              <a:rPr lang="en-US" sz="2800" b="1" dirty="0" smtClean="0">
                <a:solidFill>
                  <a:srgbClr val="FFFF00"/>
                </a:solidFill>
                <a:effectLst>
                  <a:outerShdw blurRad="38100" dist="38100" dir="2700000" algn="tl">
                    <a:srgbClr val="000000">
                      <a:alpha val="43137"/>
                    </a:srgbClr>
                  </a:outerShdw>
                </a:effectLst>
              </a:rPr>
              <a:t> </a:t>
            </a: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357290" y="1740180"/>
            <a:ext cx="7500990" cy="4832092"/>
          </a:xfrm>
          <a:prstGeom prst="rect">
            <a:avLst/>
          </a:prstGeom>
        </p:spPr>
        <p:txBody>
          <a:bodyPr wrap="square">
            <a:spAutoFit/>
          </a:bodyPr>
          <a:lstStyle/>
          <a:p>
            <a:r>
              <a:rPr lang="en-US" sz="2800" b="1" dirty="0" smtClean="0">
                <a:solidFill>
                  <a:schemeClr val="bg1"/>
                </a:solidFill>
                <a:effectLst>
                  <a:outerShdw blurRad="38100" dist="38100" dir="2700000" algn="tl">
                    <a:srgbClr val="000000">
                      <a:alpha val="43137"/>
                    </a:srgbClr>
                  </a:outerShdw>
                </a:effectLst>
              </a:rPr>
              <a:t>1.	What is DATA TYPE?</a:t>
            </a:r>
          </a:p>
          <a:p>
            <a:pPr algn="just"/>
            <a:r>
              <a:rPr lang="en-US" sz="2800" b="1" dirty="0" smtClean="0">
                <a:solidFill>
                  <a:schemeClr val="bg1"/>
                </a:solidFill>
                <a:effectLst>
                  <a:outerShdw blurRad="38100" dist="38100" dir="2700000" algn="tl">
                    <a:srgbClr val="000000">
                      <a:alpha val="43137"/>
                    </a:srgbClr>
                  </a:outerShdw>
                </a:effectLst>
              </a:rPr>
              <a:t>2.	What is tuple/ are tuples? Give syntax or general format and one suitable example.</a:t>
            </a:r>
          </a:p>
          <a:p>
            <a:pPr algn="just"/>
            <a:r>
              <a:rPr lang="en-IN" sz="2800" b="1" dirty="0" smtClean="0">
                <a:solidFill>
                  <a:schemeClr val="bg1"/>
                </a:solidFill>
                <a:effectLst>
                  <a:outerShdw blurRad="38100" dist="38100" dir="2700000" algn="tl">
                    <a:srgbClr val="000000">
                      <a:alpha val="43137"/>
                    </a:srgbClr>
                  </a:outerShdw>
                </a:effectLst>
              </a:rPr>
              <a:t>3.	What is mutable object?</a:t>
            </a:r>
          </a:p>
          <a:p>
            <a:pPr algn="just"/>
            <a:r>
              <a:rPr lang="en-IN" sz="2800" b="1" dirty="0" smtClean="0">
                <a:solidFill>
                  <a:schemeClr val="bg1"/>
                </a:solidFill>
                <a:effectLst>
                  <a:outerShdw blurRad="38100" dist="38100" dir="2700000" algn="tl">
                    <a:srgbClr val="000000">
                      <a:alpha val="43137"/>
                    </a:srgbClr>
                  </a:outerShdw>
                </a:effectLst>
              </a:rPr>
              <a:t>4.	What is  list/ are lists? Give syntax/general format  and  support with one example</a:t>
            </a:r>
          </a:p>
          <a:p>
            <a:pPr algn="just"/>
            <a:r>
              <a:rPr lang="en-US" sz="2800" b="1" dirty="0" smtClean="0">
                <a:solidFill>
                  <a:schemeClr val="bg1"/>
                </a:solidFill>
                <a:effectLst>
                  <a:outerShdw blurRad="38100" dist="38100" dir="2700000" algn="tl">
                    <a:srgbClr val="000000">
                      <a:alpha val="43137"/>
                    </a:srgbClr>
                  </a:outerShdw>
                </a:effectLst>
              </a:rPr>
              <a:t>5.	What is str ( ) function?</a:t>
            </a:r>
          </a:p>
          <a:p>
            <a:pPr marL="514350" indent="-514350" algn="just">
              <a:buAutoNum type="arabicPeriod" startAt="6"/>
            </a:pPr>
            <a:r>
              <a:rPr lang="en-US" sz="2800" b="1" dirty="0" smtClean="0">
                <a:solidFill>
                  <a:schemeClr val="bg1"/>
                </a:solidFill>
                <a:effectLst>
                  <a:outerShdw blurRad="38100" dist="38100" dir="2700000" algn="tl">
                    <a:srgbClr val="000000">
                      <a:alpha val="43137"/>
                    </a:srgbClr>
                  </a:outerShdw>
                </a:effectLst>
              </a:rPr>
              <a:t>What are the advantages of floating point numbers?</a:t>
            </a:r>
          </a:p>
          <a:p>
            <a:pPr marL="514350" indent="-514350" algn="just">
              <a:buAutoNum type="arabicPeriod" startAt="6"/>
            </a:pPr>
            <a:r>
              <a:rPr lang="en-US" sz="2800" b="1" dirty="0" smtClean="0">
                <a:solidFill>
                  <a:schemeClr val="bg1"/>
                </a:solidFill>
                <a:effectLst>
                  <a:outerShdw blurRad="38100" dist="38100" dir="2700000" algn="tl">
                    <a:srgbClr val="000000">
                      <a:alpha val="43137"/>
                    </a:srgbClr>
                  </a:outerShdw>
                </a:effectLst>
              </a:rPr>
              <a:t>Write down the syntax of complex numbers and give one example.</a:t>
            </a:r>
            <a:endParaRPr lang="en-IN" sz="2800" b="1" dirty="0">
              <a:solidFill>
                <a:schemeClr val="bg1"/>
              </a:solidFill>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Content Placeholder 2"/>
          <p:cNvSpPr txBox="1">
            <a:spLocks/>
          </p:cNvSpPr>
          <p:nvPr/>
        </p:nvSpPr>
        <p:spPr>
          <a:xfrm>
            <a:off x="1285852" y="1142984"/>
            <a:ext cx="7429552" cy="642942"/>
          </a:xfrm>
          <a:prstGeom prst="rect">
            <a:avLst/>
          </a:prstGeom>
        </p:spPr>
        <p:txBody>
          <a:bodyPr vert="horz" lIns="91440" tIns="45720" rIns="91440" bIns="45720" rtlCol="0">
            <a:noAutofit/>
          </a:bodyPr>
          <a:lstStyle/>
          <a:p>
            <a:pPr marL="342900" lvl="0" indent="-342900">
              <a:spcBef>
                <a:spcPct val="20000"/>
              </a:spcBef>
              <a:defRPr/>
            </a:pPr>
            <a:r>
              <a:rPr lang="en-US" sz="2800" b="1" dirty="0" smtClean="0">
                <a:solidFill>
                  <a:srgbClr val="FFFF00"/>
                </a:solidFill>
                <a:effectLst>
                  <a:outerShdw blurRad="38100" dist="38100" dir="2700000" algn="tl">
                    <a:srgbClr val="000000">
                      <a:alpha val="43137"/>
                    </a:srgbClr>
                  </a:outerShdw>
                </a:effectLst>
              </a:rPr>
              <a:t>Each carries 2 Marks Questions          (10 x 2 = 20)</a:t>
            </a:r>
          </a:p>
          <a:p>
            <a:pPr marL="342900" lvl="0" indent="-342900" algn="just">
              <a:spcBef>
                <a:spcPct val="20000"/>
              </a:spcBef>
              <a:defRPr/>
            </a:pPr>
            <a:r>
              <a:rPr lang="en-US" sz="2800" b="1" dirty="0" smtClean="0">
                <a:solidFill>
                  <a:srgbClr val="FFFF00"/>
                </a:solidFill>
                <a:effectLst>
                  <a:outerShdw blurRad="38100" dist="38100" dir="2700000" algn="tl">
                    <a:srgbClr val="000000">
                      <a:alpha val="43137"/>
                    </a:srgbClr>
                  </a:outerShdw>
                </a:effectLst>
              </a:rPr>
              <a:t> </a:t>
            </a: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357290" y="2000240"/>
            <a:ext cx="7358114" cy="3539430"/>
          </a:xfrm>
          <a:prstGeom prst="rect">
            <a:avLst/>
          </a:prstGeom>
        </p:spPr>
        <p:txBody>
          <a:bodyPr wrap="square">
            <a:spAutoFit/>
          </a:bodyPr>
          <a:lstStyle/>
          <a:p>
            <a:r>
              <a:rPr lang="en-IN" sz="2800" b="1" dirty="0" smtClean="0">
                <a:solidFill>
                  <a:schemeClr val="bg1"/>
                </a:solidFill>
                <a:effectLst>
                  <a:outerShdw blurRad="38100" dist="38100" dir="2700000" algn="tl">
                    <a:srgbClr val="000000">
                      <a:alpha val="43137"/>
                    </a:srgbClr>
                  </a:outerShdw>
                </a:effectLst>
              </a:rPr>
              <a:t>7.	What is an index error?</a:t>
            </a:r>
          </a:p>
          <a:p>
            <a:pPr algn="just"/>
            <a:r>
              <a:rPr lang="en-IN" sz="2800" b="1" dirty="0" smtClean="0">
                <a:solidFill>
                  <a:schemeClr val="bg1"/>
                </a:solidFill>
                <a:effectLst>
                  <a:outerShdw blurRad="38100" dist="38100" dir="2700000" algn="tl">
                    <a:srgbClr val="000000">
                      <a:alpha val="43137"/>
                    </a:srgbClr>
                  </a:outerShdw>
                </a:effectLst>
              </a:rPr>
              <a:t>8.	Explain the string representation with proper diagram.</a:t>
            </a:r>
            <a:endParaRPr lang="en-IN" sz="2800" b="1" dirty="0" smtClean="0">
              <a:solidFill>
                <a:schemeClr val="bg1"/>
              </a:solidFill>
            </a:endParaRPr>
          </a:p>
          <a:p>
            <a:pPr algn="just"/>
            <a:r>
              <a:rPr lang="en-IN" sz="2800" b="1" dirty="0" smtClean="0">
                <a:solidFill>
                  <a:schemeClr val="bg1"/>
                </a:solidFill>
              </a:rPr>
              <a:t>9.	What is forward indexing and backward indexing.</a:t>
            </a:r>
          </a:p>
          <a:p>
            <a:pPr algn="just"/>
            <a:r>
              <a:rPr lang="en-IN" sz="2800" b="1" dirty="0" smtClean="0">
                <a:solidFill>
                  <a:schemeClr val="bg1"/>
                </a:solidFill>
              </a:rPr>
              <a:t>10. 	How to access a specific character from a given string.</a:t>
            </a:r>
          </a:p>
          <a:p>
            <a:pPr algn="just"/>
            <a:r>
              <a:rPr lang="en-IN" sz="2800" b="1" dirty="0" smtClean="0">
                <a:solidFill>
                  <a:schemeClr val="bg1"/>
                </a:solidFill>
              </a:rPr>
              <a:t>                                        ***</a:t>
            </a:r>
            <a:endParaRPr lang="en-IN" sz="2800" b="1" dirty="0">
              <a:solidFill>
                <a:schemeClr val="bg1"/>
              </a:solidFill>
            </a:endParaRPr>
          </a:p>
        </p:txBody>
      </p:sp>
      <p:sp>
        <p:nvSpPr>
          <p:cNvPr id="6" name="Title 1"/>
          <p:cNvSpPr txBox="1">
            <a:spLocks/>
          </p:cNvSpPr>
          <p:nvPr/>
        </p:nvSpPr>
        <p:spPr>
          <a:xfrm>
            <a:off x="714348" y="285728"/>
            <a:ext cx="8286808" cy="78581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mj-lt"/>
                <a:ea typeface="+mj-ea"/>
                <a:cs typeface="+mj-cs"/>
              </a:rPr>
              <a:t>CLASS TEST  ON DATA TYPES</a:t>
            </a:r>
            <a:endParaRPr kumimoji="0" lang="en-US"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500166" y="1928802"/>
            <a:ext cx="6786610" cy="3326873"/>
          </a:xfrm>
          <a:prstGeom prst="rect">
            <a:avLst/>
          </a:prstGeom>
        </p:spPr>
        <p:txBody>
          <a:bodyPr wrap="square">
            <a:spAutoFit/>
          </a:bodyPr>
          <a:lstStyle/>
          <a:p>
            <a:pPr lvl="0" algn="ctr" fontAlgn="base">
              <a:lnSpc>
                <a:spcPct val="150000"/>
              </a:lnSpc>
              <a:spcBef>
                <a:spcPct val="0"/>
              </a:spcBef>
              <a:spcAft>
                <a:spcPct val="0"/>
              </a:spcAft>
            </a:pPr>
            <a:r>
              <a:rPr lang="en-US" sz="3600" b="1" u="sng"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QUESTION BANK </a:t>
            </a:r>
          </a:p>
          <a:p>
            <a:pPr lvl="0" algn="ctr" fontAlgn="base">
              <a:lnSpc>
                <a:spcPct val="150000"/>
              </a:lnSpc>
              <a:spcBef>
                <a:spcPct val="0"/>
              </a:spcBef>
              <a:spcAft>
                <a:spcPct val="0"/>
              </a:spcAft>
            </a:pPr>
            <a:r>
              <a:rPr lang="en-US" sz="3600" b="1" u="sng"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ON</a:t>
            </a:r>
          </a:p>
          <a:p>
            <a:pPr lvl="0" algn="ctr" fontAlgn="base">
              <a:lnSpc>
                <a:spcPct val="150000"/>
              </a:lnSpc>
              <a:spcBef>
                <a:spcPct val="0"/>
              </a:spcBef>
              <a:spcAft>
                <a:spcPct val="0"/>
              </a:spcAft>
            </a:pPr>
            <a:r>
              <a:rPr lang="en-US" sz="3600" b="1" u="sng"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CHAPTER   III</a:t>
            </a:r>
          </a:p>
          <a:p>
            <a:pPr lvl="0" algn="ctr" fontAlgn="base">
              <a:lnSpc>
                <a:spcPct val="150000"/>
              </a:lnSpc>
              <a:spcBef>
                <a:spcPct val="0"/>
              </a:spcBef>
              <a:spcAft>
                <a:spcPct val="0"/>
              </a:spcAft>
            </a:pPr>
            <a:r>
              <a:rPr lang="en-US" sz="3600" b="1" u="sng"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DATA HANDLING</a:t>
            </a:r>
            <a:endPar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071538" y="1528125"/>
            <a:ext cx="785818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1" dirty="0" smtClean="0">
                <a:solidFill>
                  <a:schemeClr val="bg1"/>
                </a:solidFill>
                <a:effectLst>
                  <a:outerShdw blurRad="38100" dist="38100" dir="2700000" algn="tl">
                    <a:srgbClr val="000000">
                      <a:alpha val="43137"/>
                    </a:srgbClr>
                  </a:outerShdw>
                </a:effectLst>
              </a:rPr>
              <a:t>1.	What is DATA TYPE?</a:t>
            </a:r>
          </a:p>
          <a:p>
            <a:pPr algn="just"/>
            <a:r>
              <a:rPr lang="en-US" sz="2800" b="1" dirty="0" smtClean="0">
                <a:solidFill>
                  <a:schemeClr val="bg1"/>
                </a:solidFill>
                <a:effectLst>
                  <a:outerShdw blurRad="38100" dist="38100" dir="2700000" algn="tl">
                    <a:srgbClr val="000000">
                      <a:alpha val="43137"/>
                    </a:srgbClr>
                  </a:outerShdw>
                </a:effectLst>
              </a:rPr>
              <a:t>2.	List the Data types?</a:t>
            </a:r>
          </a:p>
          <a:p>
            <a:pPr algn="just"/>
            <a:r>
              <a:rPr lang="en-IN" sz="2800" b="1" dirty="0" smtClean="0">
                <a:solidFill>
                  <a:schemeClr val="bg1"/>
                </a:solidFill>
                <a:effectLst>
                  <a:outerShdw blurRad="38100" dist="38100" dir="2700000" algn="tl">
                    <a:srgbClr val="000000">
                      <a:alpha val="43137"/>
                    </a:srgbClr>
                  </a:outerShdw>
                </a:effectLst>
              </a:rPr>
              <a:t>3.	How many ways numbers can be represented in python language?</a:t>
            </a:r>
          </a:p>
          <a:p>
            <a:pPr algn="just"/>
            <a:r>
              <a:rPr lang="en-IN" sz="2800" b="1" dirty="0" smtClean="0">
                <a:solidFill>
                  <a:schemeClr val="bg1"/>
                </a:solidFill>
                <a:effectLst>
                  <a:outerShdw blurRad="38100" dist="38100" dir="2700000" algn="tl">
                    <a:srgbClr val="000000">
                      <a:alpha val="43137"/>
                    </a:srgbClr>
                  </a:outerShdw>
                </a:effectLst>
              </a:rPr>
              <a:t>4.	Name the types of Integers?</a:t>
            </a:r>
          </a:p>
          <a:p>
            <a:pPr algn="just"/>
            <a:r>
              <a:rPr lang="en-US" sz="2800" b="1" dirty="0" smtClean="0">
                <a:solidFill>
                  <a:schemeClr val="bg1"/>
                </a:solidFill>
                <a:effectLst>
                  <a:outerShdw blurRad="38100" dist="38100" dir="2700000" algn="tl">
                    <a:srgbClr val="000000">
                      <a:alpha val="43137"/>
                    </a:srgbClr>
                  </a:outerShdw>
                </a:effectLst>
              </a:rPr>
              <a:t>5.	What is str ( ) function?</a:t>
            </a:r>
          </a:p>
          <a:p>
            <a:pPr marL="514350" indent="-514350" algn="just">
              <a:buAutoNum type="arabicPeriod" startAt="6"/>
            </a:pPr>
            <a:r>
              <a:rPr lang="en-US" sz="2800" b="1" dirty="0" smtClean="0">
                <a:solidFill>
                  <a:schemeClr val="bg1"/>
                </a:solidFill>
                <a:effectLst>
                  <a:outerShdw blurRad="38100" dist="38100" dir="2700000" algn="tl">
                    <a:srgbClr val="000000">
                      <a:alpha val="43137"/>
                    </a:srgbClr>
                  </a:outerShdw>
                </a:effectLst>
              </a:rPr>
              <a:t>What are the advantages of floating point numbers?</a:t>
            </a:r>
          </a:p>
          <a:p>
            <a:pPr marL="514350" indent="-514350" algn="just">
              <a:buAutoNum type="arabicPeriod" startAt="6"/>
            </a:pPr>
            <a:r>
              <a:rPr lang="en-US" sz="2800" b="1" dirty="0" smtClean="0">
                <a:solidFill>
                  <a:schemeClr val="bg1"/>
                </a:solidFill>
                <a:effectLst>
                  <a:outerShdw blurRad="38100" dist="38100" dir="2700000" algn="tl">
                    <a:srgbClr val="000000">
                      <a:alpha val="43137"/>
                    </a:srgbClr>
                  </a:outerShdw>
                </a:effectLst>
              </a:rPr>
              <a:t>Write down the syntax of complex numbers and give one example.</a:t>
            </a:r>
            <a:endParaRPr lang="en-IN" sz="2800" b="1" dirty="0">
              <a:solidFill>
                <a:schemeClr val="bg1"/>
              </a:solidFill>
            </a:endParaRPr>
          </a:p>
        </p:txBody>
      </p:sp>
      <p:sp>
        <p:nvSpPr>
          <p:cNvPr id="8" name="Rectangle 7"/>
          <p:cNvSpPr/>
          <p:nvPr/>
        </p:nvSpPr>
        <p:spPr>
          <a:xfrm>
            <a:off x="857224" y="142852"/>
            <a:ext cx="8072494" cy="646331"/>
          </a:xfrm>
          <a:prstGeom prst="rect">
            <a:avLst/>
          </a:prstGeom>
        </p:spPr>
        <p:txBody>
          <a:bodyPr wrap="square">
            <a:spAutoFit/>
          </a:bodyPr>
          <a:lstStyle/>
          <a:p>
            <a:pPr lvl="0" fontAlgn="base">
              <a:spcBef>
                <a:spcPct val="0"/>
              </a:spcBef>
              <a:spcAft>
                <a:spcPct val="0"/>
              </a:spcAft>
            </a:pPr>
            <a:r>
              <a:rPr lang="en-US" sz="3600" b="1" u="sng"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CHAPTER 2: PYTHON FUNDAMENTALS</a:t>
            </a:r>
            <a:endPar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2857488" y="785794"/>
            <a:ext cx="3256789" cy="523220"/>
          </a:xfrm>
          <a:prstGeom prst="rect">
            <a:avLst/>
          </a:prstGeom>
        </p:spPr>
        <p:txBody>
          <a:bodyPr wrap="none">
            <a:spAutoFit/>
          </a:bodyPr>
          <a:lstStyle/>
          <a:p>
            <a:pPr lvl="0" eaLnBrk="0" fontAlgn="base" hangingPunct="0">
              <a:spcBef>
                <a:spcPct val="0"/>
              </a:spcBef>
              <a:spcAft>
                <a:spcPct val="0"/>
              </a:spcAft>
            </a:pPr>
            <a:r>
              <a:rPr lang="en-US" sz="2800" b="1"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One Mark Questions</a:t>
            </a:r>
            <a:endPar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571604" y="1597304"/>
            <a:ext cx="728667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IN" sz="2800" b="1" dirty="0" smtClean="0">
                <a:solidFill>
                  <a:schemeClr val="bg1"/>
                </a:solidFill>
                <a:effectLst>
                  <a:outerShdw blurRad="38100" dist="38100" dir="2700000" algn="tl">
                    <a:srgbClr val="000000">
                      <a:alpha val="43137"/>
                    </a:srgbClr>
                  </a:outerShdw>
                </a:effectLst>
              </a:rPr>
              <a:t>8.	What is index error?</a:t>
            </a:r>
          </a:p>
          <a:p>
            <a:pPr algn="just"/>
            <a:r>
              <a:rPr lang="en-IN" sz="2800" b="1" dirty="0" smtClean="0">
                <a:solidFill>
                  <a:schemeClr val="bg1"/>
                </a:solidFill>
                <a:effectLst>
                  <a:outerShdw blurRad="38100" dist="38100" dir="2700000" algn="tl">
                    <a:srgbClr val="000000">
                      <a:alpha val="43137"/>
                    </a:srgbClr>
                  </a:outerShdw>
                </a:effectLst>
              </a:rPr>
              <a:t>9.	Explain the representation of string with proper diagram.</a:t>
            </a:r>
            <a:endParaRPr lang="en-IN" sz="2800" b="1" dirty="0" smtClean="0">
              <a:solidFill>
                <a:schemeClr val="bg1"/>
              </a:solidFill>
            </a:endParaRPr>
          </a:p>
          <a:p>
            <a:pPr marL="514350" indent="-514350" algn="just">
              <a:buAutoNum type="arabicPeriod" startAt="10"/>
            </a:pPr>
            <a:r>
              <a:rPr lang="en-IN" sz="2800" b="1" dirty="0" smtClean="0">
                <a:solidFill>
                  <a:schemeClr val="bg1"/>
                </a:solidFill>
              </a:rPr>
              <a:t>     What is forward indexing and backward indexing?  </a:t>
            </a:r>
          </a:p>
          <a:p>
            <a:pPr marL="514350" indent="-514350" algn="just">
              <a:buAutoNum type="arabicPeriod" startAt="10"/>
            </a:pPr>
            <a:r>
              <a:rPr lang="en-IN" sz="2800" b="1" dirty="0" smtClean="0">
                <a:solidFill>
                  <a:schemeClr val="bg1"/>
                </a:solidFill>
              </a:rPr>
              <a:t> How to access a specific character from a given string.  </a:t>
            </a:r>
          </a:p>
          <a:p>
            <a:pPr marL="514350" indent="-514350" algn="just">
              <a:buAutoNum type="arabicPeriod" startAt="10"/>
            </a:pPr>
            <a:r>
              <a:rPr lang="en-IN" sz="2800" b="1" dirty="0" smtClean="0">
                <a:solidFill>
                  <a:schemeClr val="bg1"/>
                </a:solidFill>
              </a:rPr>
              <a:t> </a:t>
            </a:r>
            <a:r>
              <a:rPr lang="en-IN" sz="2800" b="1" dirty="0" err="1" smtClean="0">
                <a:solidFill>
                  <a:schemeClr val="bg1"/>
                </a:solidFill>
              </a:rPr>
              <a:t>Wh</a:t>
            </a:r>
            <a:r>
              <a:rPr lang="en-US" sz="2800" b="1" dirty="0" smtClean="0">
                <a:solidFill>
                  <a:schemeClr val="bg1"/>
                </a:solidFill>
              </a:rPr>
              <a:t>at  is tuple?</a:t>
            </a:r>
            <a:endParaRPr lang="en-IN" sz="2800" b="1" dirty="0" smtClean="0">
              <a:solidFill>
                <a:schemeClr val="bg1"/>
              </a:solidFill>
            </a:endParaRPr>
          </a:p>
        </p:txBody>
      </p:sp>
      <p:sp>
        <p:nvSpPr>
          <p:cNvPr id="10" name="Rectangle 9"/>
          <p:cNvSpPr/>
          <p:nvPr/>
        </p:nvSpPr>
        <p:spPr>
          <a:xfrm>
            <a:off x="857224" y="142852"/>
            <a:ext cx="8072494" cy="646331"/>
          </a:xfrm>
          <a:prstGeom prst="rect">
            <a:avLst/>
          </a:prstGeom>
        </p:spPr>
        <p:txBody>
          <a:bodyPr wrap="square">
            <a:spAutoFit/>
          </a:bodyPr>
          <a:lstStyle/>
          <a:p>
            <a:pPr lvl="0" fontAlgn="base">
              <a:spcBef>
                <a:spcPct val="0"/>
              </a:spcBef>
              <a:spcAft>
                <a:spcPct val="0"/>
              </a:spcAft>
            </a:pPr>
            <a:r>
              <a:rPr lang="en-US" sz="3600" b="1" u="sng"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CHAPTER 2: PYTHON FUNDAMENTALS</a:t>
            </a:r>
            <a:endPar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Rectangle 10"/>
          <p:cNvSpPr/>
          <p:nvPr/>
        </p:nvSpPr>
        <p:spPr>
          <a:xfrm>
            <a:off x="2857488" y="785794"/>
            <a:ext cx="3256789" cy="523220"/>
          </a:xfrm>
          <a:prstGeom prst="rect">
            <a:avLst/>
          </a:prstGeom>
        </p:spPr>
        <p:txBody>
          <a:bodyPr wrap="none">
            <a:spAutoFit/>
          </a:bodyPr>
          <a:lstStyle/>
          <a:p>
            <a:pPr lvl="0" eaLnBrk="0" fontAlgn="base" hangingPunct="0">
              <a:spcBef>
                <a:spcPct val="0"/>
              </a:spcBef>
              <a:spcAft>
                <a:spcPct val="0"/>
              </a:spcAft>
            </a:pPr>
            <a:r>
              <a:rPr lang="en-US" sz="2800" b="1"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One Mark Questions</a:t>
            </a:r>
            <a:endPar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500166" y="1816136"/>
            <a:ext cx="728667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just" defTabSz="914400" rtl="0" eaLnBrk="0" fontAlgn="base" latinLnBrk="0" hangingPunct="0">
              <a:lnSpc>
                <a:spcPct val="100000"/>
              </a:lnSpc>
              <a:spcBef>
                <a:spcPct val="0"/>
              </a:spcBef>
              <a:spcAft>
                <a:spcPct val="0"/>
              </a:spcAft>
              <a:buClrTx/>
              <a:buSzTx/>
              <a:buAutoNum type="arabicPeriod"/>
              <a:tabLst/>
            </a:pPr>
            <a:r>
              <a:rPr lang="en-US" sz="2800" b="1" dirty="0" smtClean="0">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Write down the syntax of tuple without braces and give one example.</a:t>
            </a:r>
          </a:p>
          <a:p>
            <a:pPr marL="514350" marR="0" lvl="0" indent="-514350" algn="just" defTabSz="914400" rtl="0" eaLnBrk="0" fontAlgn="base" latinLnBrk="0" hangingPunct="0">
              <a:lnSpc>
                <a:spcPct val="100000"/>
              </a:lnSpc>
              <a:spcBef>
                <a:spcPct val="0"/>
              </a:spcBef>
              <a:spcAft>
                <a:spcPct val="0"/>
              </a:spcAft>
              <a:buClrTx/>
              <a:buSzTx/>
              <a:buAutoNum type="arabicPeriod"/>
              <a:tabLst/>
            </a:pPr>
            <a:r>
              <a:rPr lang="en-US" sz="2800" b="1" dirty="0" smtClean="0">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Write down the syntax of tuple with braces and give one example.</a:t>
            </a:r>
          </a:p>
          <a:p>
            <a:pPr marL="514350" marR="0" lvl="0" indent="-514350" algn="just" defTabSz="914400" rtl="0" eaLnBrk="0" fontAlgn="base" latinLnBrk="0" hangingPunct="0">
              <a:lnSpc>
                <a:spcPct val="100000"/>
              </a:lnSpc>
              <a:spcBef>
                <a:spcPct val="0"/>
              </a:spcBef>
              <a:spcAft>
                <a:spcPct val="0"/>
              </a:spcAft>
              <a:buClrTx/>
              <a:buSzTx/>
              <a:buAutoNum type="arabicPeriod"/>
              <a:tabLst/>
            </a:pPr>
            <a:r>
              <a:rPr lang="en-US" sz="2800" b="1" dirty="0" smtClean="0">
                <a:solidFill>
                  <a:schemeClr val="bg1"/>
                </a:solidFill>
                <a:effectLst>
                  <a:outerShdw blurRad="38100" dist="38100" dir="2700000" algn="tl">
                    <a:srgbClr val="000000">
                      <a:alpha val="43137"/>
                    </a:srgbClr>
                  </a:outerShdw>
                </a:effectLst>
                <a:latin typeface="Calibri" pitchFamily="34" charset="0"/>
                <a:cs typeface="Times New Roman" pitchFamily="18" charset="0"/>
              </a:rPr>
              <a:t>What is index? Give example</a:t>
            </a:r>
          </a:p>
          <a:p>
            <a:pPr marL="514350" marR="0" lvl="0" indent="-514350" algn="just" defTabSz="914400" rtl="0" eaLnBrk="0" fontAlgn="base" latinLnBrk="0" hangingPunct="0">
              <a:lnSpc>
                <a:spcPct val="100000"/>
              </a:lnSpc>
              <a:spcBef>
                <a:spcPct val="0"/>
              </a:spcBef>
              <a:spcAft>
                <a:spcPct val="0"/>
              </a:spcAft>
              <a:buClrTx/>
              <a:buSzTx/>
              <a:buAutoNum type="arabicPeriod"/>
              <a:tabLst/>
            </a:pPr>
            <a:r>
              <a:rPr lang="en-US" sz="2800" b="1" dirty="0" smtClean="0">
                <a:solidFill>
                  <a:schemeClr val="bg1"/>
                </a:solidFill>
                <a:effectLst>
                  <a:outerShdw blurRad="38100" dist="38100" dir="2700000" algn="tl">
                    <a:srgbClr val="000000">
                      <a:alpha val="43137"/>
                    </a:srgbClr>
                  </a:outerShdw>
                </a:effectLst>
                <a:latin typeface="Calibri" pitchFamily="34" charset="0"/>
                <a:cs typeface="Times New Roman" pitchFamily="18" charset="0"/>
              </a:rPr>
              <a:t>What is index number? Give example</a:t>
            </a:r>
          </a:p>
          <a:p>
            <a:pPr marL="514350" marR="0" lvl="0" indent="-514350" algn="just" defTabSz="914400" rtl="0" eaLnBrk="0" fontAlgn="base" latinLnBrk="0" hangingPunct="0">
              <a:lnSpc>
                <a:spcPct val="100000"/>
              </a:lnSpc>
              <a:spcBef>
                <a:spcPct val="0"/>
              </a:spcBef>
              <a:spcAft>
                <a:spcPct val="0"/>
              </a:spcAft>
              <a:buClrTx/>
              <a:buSzTx/>
              <a:buAutoNum type="arabicPeriod"/>
              <a:tabLst/>
            </a:pPr>
            <a:r>
              <a:rPr lang="en-US" sz="2800" b="1" dirty="0" smtClean="0">
                <a:solidFill>
                  <a:schemeClr val="bg1"/>
                </a:solidFill>
                <a:effectLst>
                  <a:outerShdw blurRad="38100" dist="38100" dir="2700000" algn="tl">
                    <a:srgbClr val="000000">
                      <a:alpha val="43137"/>
                    </a:srgbClr>
                  </a:outerShdw>
                </a:effectLst>
                <a:latin typeface="Calibri" pitchFamily="34" charset="0"/>
                <a:cs typeface="Times New Roman" pitchFamily="18" charset="0"/>
              </a:rPr>
              <a:t>How an element of tuple/tuples are accessed? Explain with proper example.</a:t>
            </a:r>
          </a:p>
          <a:p>
            <a:pPr marL="514350" marR="0" lvl="0" indent="-514350" algn="just" defTabSz="914400" rtl="0" eaLnBrk="0" fontAlgn="base" latinLnBrk="0" hangingPunct="0">
              <a:lnSpc>
                <a:spcPct val="100000"/>
              </a:lnSpc>
              <a:spcBef>
                <a:spcPct val="0"/>
              </a:spcBef>
              <a:spcAft>
                <a:spcPct val="0"/>
              </a:spcAft>
              <a:buClrTx/>
              <a:buSzTx/>
              <a:buAutoNum type="arabicPeriod"/>
              <a:tabLst/>
            </a:pPr>
            <a:r>
              <a:rPr lang="en-US" sz="2800" b="1" dirty="0" smtClean="0">
                <a:solidFill>
                  <a:schemeClr val="bg1"/>
                </a:solidFill>
                <a:effectLst>
                  <a:outerShdw blurRad="38100" dist="38100" dir="2700000" algn="tl">
                    <a:srgbClr val="000000">
                      <a:alpha val="43137"/>
                    </a:srgbClr>
                  </a:outerShdw>
                </a:effectLst>
                <a:latin typeface="Calibri" pitchFamily="34" charset="0"/>
                <a:cs typeface="Times New Roman" pitchFamily="18" charset="0"/>
              </a:rPr>
              <a:t>Differentiate between mutable and immutable objects.</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857224" y="142852"/>
            <a:ext cx="8072494" cy="646331"/>
          </a:xfrm>
          <a:prstGeom prst="rect">
            <a:avLst/>
          </a:prstGeom>
        </p:spPr>
        <p:txBody>
          <a:bodyPr wrap="square">
            <a:spAutoFit/>
          </a:bodyPr>
          <a:lstStyle/>
          <a:p>
            <a:pPr lvl="0" fontAlgn="base">
              <a:spcBef>
                <a:spcPct val="0"/>
              </a:spcBef>
              <a:spcAft>
                <a:spcPct val="0"/>
              </a:spcAft>
            </a:pPr>
            <a:r>
              <a:rPr lang="en-US" sz="3600" b="1" u="sng"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CHAPTER 2: PYTHON FUNDAMENTALS</a:t>
            </a:r>
            <a:endPar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2857488" y="785794"/>
            <a:ext cx="3405484" cy="523220"/>
          </a:xfrm>
          <a:prstGeom prst="rect">
            <a:avLst/>
          </a:prstGeom>
        </p:spPr>
        <p:txBody>
          <a:bodyPr wrap="none">
            <a:spAutoFit/>
          </a:bodyPr>
          <a:lstStyle/>
          <a:p>
            <a:pPr lvl="0" eaLnBrk="0" fontAlgn="base" hangingPunct="0">
              <a:spcBef>
                <a:spcPct val="0"/>
              </a:spcBef>
              <a:spcAft>
                <a:spcPct val="0"/>
              </a:spcAft>
            </a:pPr>
            <a:r>
              <a:rPr lang="en-US" sz="2800" b="1"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Two Marks Questions</a:t>
            </a:r>
            <a:endPar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500166" y="1785926"/>
            <a:ext cx="728667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7.	</a:t>
            </a: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Differentiate</a:t>
            </a:r>
            <a:r>
              <a:rPr kumimoji="0" lang="en-US" sz="2800" b="1" i="0" u="none" strike="noStrike" cap="none" normalizeH="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between lists and tuples? Give suitable example.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857224" y="142852"/>
            <a:ext cx="8072494" cy="646331"/>
          </a:xfrm>
          <a:prstGeom prst="rect">
            <a:avLst/>
          </a:prstGeom>
        </p:spPr>
        <p:txBody>
          <a:bodyPr wrap="square">
            <a:spAutoFit/>
          </a:bodyPr>
          <a:lstStyle/>
          <a:p>
            <a:pPr lvl="0" fontAlgn="base">
              <a:spcBef>
                <a:spcPct val="0"/>
              </a:spcBef>
              <a:spcAft>
                <a:spcPct val="0"/>
              </a:spcAft>
            </a:pPr>
            <a:r>
              <a:rPr lang="en-US" sz="3600" b="1" u="sng"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CHAPTER 2: PYTHON FUNDAMENTALS</a:t>
            </a:r>
            <a:endPar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2857488" y="785794"/>
            <a:ext cx="3487237" cy="523220"/>
          </a:xfrm>
          <a:prstGeom prst="rect">
            <a:avLst/>
          </a:prstGeom>
        </p:spPr>
        <p:txBody>
          <a:bodyPr wrap="none">
            <a:spAutoFit/>
          </a:bodyPr>
          <a:lstStyle/>
          <a:p>
            <a:pPr lvl="0" eaLnBrk="0" fontAlgn="base" hangingPunct="0">
              <a:spcBef>
                <a:spcPct val="0"/>
              </a:spcBef>
              <a:spcAft>
                <a:spcPct val="0"/>
              </a:spcAft>
            </a:pPr>
            <a:r>
              <a:rPr lang="en-US" sz="2800" b="1"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Two  Marks Questions</a:t>
            </a:r>
            <a:endPar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857224" y="142852"/>
            <a:ext cx="8072494" cy="646331"/>
          </a:xfrm>
          <a:prstGeom prst="rect">
            <a:avLst/>
          </a:prstGeom>
        </p:spPr>
        <p:txBody>
          <a:bodyPr wrap="square">
            <a:spAutoFit/>
          </a:bodyPr>
          <a:lstStyle/>
          <a:p>
            <a:pPr lvl="0" fontAlgn="base">
              <a:spcBef>
                <a:spcPct val="0"/>
              </a:spcBef>
              <a:spcAft>
                <a:spcPct val="0"/>
              </a:spcAft>
            </a:pPr>
            <a:r>
              <a:rPr lang="en-US" sz="3600" b="1" u="sng"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CHAPTER 2: PYTHON FUNDAMENTALS</a:t>
            </a:r>
            <a:endPar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2857488" y="785794"/>
            <a:ext cx="3719480" cy="523220"/>
          </a:xfrm>
          <a:prstGeom prst="rect">
            <a:avLst/>
          </a:prstGeom>
        </p:spPr>
        <p:txBody>
          <a:bodyPr wrap="none">
            <a:spAutoFit/>
          </a:bodyPr>
          <a:lstStyle/>
          <a:p>
            <a:pPr lvl="0" eaLnBrk="0" fontAlgn="base" hangingPunct="0">
              <a:spcBef>
                <a:spcPct val="0"/>
              </a:spcBef>
              <a:spcAft>
                <a:spcPct val="0"/>
              </a:spcAft>
            </a:pPr>
            <a:r>
              <a:rPr lang="en-US" sz="2800" b="1"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Three  Marks Questions</a:t>
            </a:r>
            <a:endPar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52577" name="Rectangle 1"/>
          <p:cNvSpPr>
            <a:spLocks noChangeArrowheads="1"/>
          </p:cNvSpPr>
          <p:nvPr/>
        </p:nvSpPr>
        <p:spPr bwMode="auto">
          <a:xfrm>
            <a:off x="1500166" y="1571612"/>
            <a:ext cx="735814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IN" sz="2800" b="1" dirty="0" smtClean="0">
                <a:solidFill>
                  <a:schemeClr val="bg1"/>
                </a:solidFill>
              </a:rPr>
              <a:t>1. What are the python naming conventions?</a:t>
            </a:r>
          </a:p>
          <a:p>
            <a:pPr algn="just"/>
            <a:r>
              <a:rPr lang="en-IN" sz="2800" b="1" dirty="0" smtClean="0">
                <a:solidFill>
                  <a:schemeClr val="bg1"/>
                </a:solidFill>
              </a:rPr>
              <a:t>2. Explain the representation of string in python language.</a:t>
            </a:r>
          </a:p>
          <a:p>
            <a:pPr algn="just"/>
            <a:r>
              <a:rPr lang="en-IN" sz="2800" b="1" dirty="0" smtClean="0">
                <a:solidFill>
                  <a:schemeClr val="bg1"/>
                </a:solidFill>
              </a:rPr>
              <a:t>3. Explain the types of strings supported by python language.</a:t>
            </a:r>
          </a:p>
          <a:p>
            <a:pPr algn="just"/>
            <a:r>
              <a:rPr lang="en-IN" sz="2800" b="1" dirty="0" smtClean="0">
                <a:solidFill>
                  <a:schemeClr val="bg1"/>
                </a:solidFill>
              </a:rPr>
              <a:t>4. Explain escape sequences.</a:t>
            </a:r>
          </a:p>
          <a:p>
            <a:pPr algn="just"/>
            <a:r>
              <a:rPr lang="en-IN" sz="2800" b="1" dirty="0" smtClean="0">
                <a:solidFill>
                  <a:schemeClr val="bg1"/>
                </a:solidFill>
              </a:rPr>
              <a:t>5. Explain numerical literals supported in python language.</a:t>
            </a:r>
          </a:p>
          <a:p>
            <a:pPr algn="just"/>
            <a:r>
              <a:rPr lang="en-IN" sz="2800" b="1" dirty="0" smtClean="0">
                <a:solidFill>
                  <a:schemeClr val="bg1"/>
                </a:solidFill>
              </a:rPr>
              <a:t>6. Explain the Floating point literals supported in python language.</a:t>
            </a:r>
            <a:endParaRPr lang="en-IN" sz="2800" b="1" dirty="0">
              <a:solidFill>
                <a:schemeClr val="bg1"/>
              </a:solidFill>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7340</TotalTime>
  <Words>972</Words>
  <Application>Microsoft Office PowerPoint</Application>
  <PresentationFormat>On-screen Show (4:3)</PresentationFormat>
  <Paragraphs>460</Paragraphs>
  <Slides>100</Slides>
  <Notes>73</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Office Theme</vt:lpstr>
      <vt:lpstr>CHAPTER - 09 DATA HANDLING</vt:lpstr>
      <vt:lpstr>Unit 2:</vt:lpstr>
      <vt:lpstr>CHAPTER - 03 DATA HANDLING</vt:lpstr>
      <vt:lpstr>INTRODUCTION</vt:lpstr>
      <vt:lpstr>INTRODUCTION</vt:lpstr>
      <vt:lpstr>PYTHON   DATA TYPES</vt:lpstr>
      <vt:lpstr>PYTHON   DATA TYPES</vt:lpstr>
      <vt:lpstr>PYTHON  DATA TYPES</vt:lpstr>
      <vt:lpstr>NUMBERS</vt:lpstr>
      <vt:lpstr>NUMBERS</vt:lpstr>
      <vt:lpstr> (i) INTEGERS</vt:lpstr>
      <vt:lpstr> (i)  INTEGERS</vt:lpstr>
      <vt:lpstr>TYPES OF INTEGERS</vt:lpstr>
      <vt:lpstr>TYPES OF INTEGERS</vt:lpstr>
      <vt:lpstr>(i) INTEGERS (SIGNED)</vt:lpstr>
      <vt:lpstr>(ii)  BOOLEANS</vt:lpstr>
      <vt:lpstr>(ii)  BOOLEANS</vt:lpstr>
      <vt:lpstr>(ii)  BOOLEANS</vt:lpstr>
      <vt:lpstr>str (  ) Function</vt:lpstr>
      <vt:lpstr>str (  ) Function</vt:lpstr>
      <vt:lpstr>(ii) FLOATING POINT NUMBERS</vt:lpstr>
      <vt:lpstr>(ii) FLOATING POINT NUMBERS</vt:lpstr>
      <vt:lpstr>(ii) FLOATING POINT NUMBERS</vt:lpstr>
      <vt:lpstr>Advantages of  Floating Point Numbers</vt:lpstr>
      <vt:lpstr>(ii)  Advantages of Floating Point Numbers</vt:lpstr>
      <vt:lpstr>Disadvantages of Floating Point Numbers</vt:lpstr>
      <vt:lpstr>(ii)  Disadvantages of Floating Point Numbers</vt:lpstr>
      <vt:lpstr>(iii)    COMPLEX   NUMBERS</vt:lpstr>
      <vt:lpstr>(iii)    COMPLEX   NUMBERS</vt:lpstr>
      <vt:lpstr>(iii)    COMPLEX   NUMBERS</vt:lpstr>
      <vt:lpstr>(iii)    COMPLEX   NUMBERS</vt:lpstr>
      <vt:lpstr>(iii)    COMPLEX   NUMBERS</vt:lpstr>
      <vt:lpstr>(iii)    COMPLEX   NUMBERS</vt:lpstr>
      <vt:lpstr>(iii)    COMPLEX   NUMBERS</vt:lpstr>
      <vt:lpstr>COMPLEX   NUMBERS IN PYTHON</vt:lpstr>
      <vt:lpstr>COMPLEX   NUMBERS IN PYTHON</vt:lpstr>
      <vt:lpstr>COMPLEX   NUMBERS IN PYTHON</vt:lpstr>
      <vt:lpstr>COMPLEX   NUMBERS IN PYTHON</vt:lpstr>
      <vt:lpstr>Data Type Range</vt:lpstr>
      <vt:lpstr>Data Type Range</vt:lpstr>
      <vt:lpstr>UNICODE</vt:lpstr>
      <vt:lpstr>Slide 42</vt:lpstr>
      <vt:lpstr>Slide 43</vt:lpstr>
      <vt:lpstr>Slide 44</vt:lpstr>
      <vt:lpstr>Slide 45</vt:lpstr>
      <vt:lpstr>Slide 46</vt:lpstr>
      <vt:lpstr>Slide 47</vt:lpstr>
      <vt:lpstr>Slide 48</vt:lpstr>
      <vt:lpstr>Slide 49</vt:lpstr>
      <vt:lpstr>STRINGS</vt:lpstr>
      <vt:lpstr>Slide 51</vt:lpstr>
      <vt:lpstr>Slide 52</vt:lpstr>
      <vt:lpstr>Slide 53</vt:lpstr>
      <vt:lpstr>REPRESENTATION OF STRING</vt:lpstr>
      <vt:lpstr>REPRESENTATION OF STRING</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Any Questions Please</vt:lpstr>
      <vt:lpstr>CLASS TEST   ON  DATA TYPES  CHAPTER</vt:lpstr>
      <vt:lpstr>CLASS TEST  ON DATA TYPES</vt:lpstr>
      <vt:lpstr>Slide 93</vt:lpstr>
      <vt:lpstr>Slide 94</vt:lpstr>
      <vt:lpstr>Slide 95</vt:lpstr>
      <vt:lpstr>Slide 96</vt:lpstr>
      <vt:lpstr>Slide 97</vt:lpstr>
      <vt:lpstr>Slide 98</vt:lpstr>
      <vt:lpstr>Slide 99</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HM</cp:lastModifiedBy>
  <cp:revision>731</cp:revision>
  <dcterms:created xsi:type="dcterms:W3CDTF">2013-08-21T19:17:07Z</dcterms:created>
  <dcterms:modified xsi:type="dcterms:W3CDTF">2020-08-04T04:33:17Z</dcterms:modified>
</cp:coreProperties>
</file>